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8" r:id="rId2"/>
    <p:sldId id="284" r:id="rId3"/>
    <p:sldId id="304" r:id="rId4"/>
    <p:sldId id="303" r:id="rId5"/>
    <p:sldId id="302" r:id="rId6"/>
    <p:sldId id="301" r:id="rId7"/>
    <p:sldId id="264" r:id="rId8"/>
    <p:sldId id="287" r:id="rId9"/>
    <p:sldId id="265" r:id="rId10"/>
    <p:sldId id="269" r:id="rId11"/>
    <p:sldId id="305" r:id="rId12"/>
    <p:sldId id="306" r:id="rId13"/>
    <p:sldId id="266" r:id="rId14"/>
    <p:sldId id="280" r:id="rId15"/>
    <p:sldId id="307" r:id="rId16"/>
    <p:sldId id="308" r:id="rId17"/>
    <p:sldId id="288" r:id="rId18"/>
    <p:sldId id="313" r:id="rId19"/>
    <p:sldId id="309" r:id="rId20"/>
    <p:sldId id="314" r:id="rId21"/>
    <p:sldId id="311" r:id="rId22"/>
    <p:sldId id="315" r:id="rId23"/>
    <p:sldId id="312" r:id="rId24"/>
    <p:sldId id="316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75A5"/>
    <a:srgbClr val="DA518B"/>
    <a:srgbClr val="66499B"/>
    <a:srgbClr val="313131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4" d="100"/>
          <a:sy n="64" d="100"/>
        </p:scale>
        <p:origin x="724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jpeg>
</file>

<file path=ppt/media/image13.gif>
</file>

<file path=ppt/media/image14.gif>
</file>

<file path=ppt/media/image15.gif>
</file>

<file path=ppt/media/image16.png>
</file>

<file path=ppt/media/image17.jpeg>
</file>

<file path=ppt/media/image18.gif>
</file>

<file path=ppt/media/image19.gif>
</file>

<file path=ppt/media/image2.png>
</file>

<file path=ppt/media/image20.gif>
</file>

<file path=ppt/media/image21.png>
</file>

<file path=ppt/media/image22.gif>
</file>

<file path=ppt/media/image23.gif>
</file>

<file path=ppt/media/image24.gif>
</file>

<file path=ppt/media/image25.gif>
</file>

<file path=ppt/media/image26.gif>
</file>

<file path=ppt/media/image27.gif>
</file>

<file path=ppt/media/image28.jpeg>
</file>

<file path=ppt/media/image29.gif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739176-8957-4DD7-AA6B-1C46A4F5E31A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84518F-3B6C-4B57-8684-FB05A3CCB6E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090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4415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370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025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3874416" y="-1"/>
            <a:ext cx="2564091" cy="6858000"/>
          </a:xfrm>
          <a:custGeom>
            <a:avLst/>
            <a:gdLst>
              <a:gd name="connsiteX0" fmla="*/ 0 w 2564091"/>
              <a:gd name="connsiteY0" fmla="*/ 0 h 6858000"/>
              <a:gd name="connsiteX1" fmla="*/ 2564091 w 2564091"/>
              <a:gd name="connsiteY1" fmla="*/ 0 h 6858000"/>
              <a:gd name="connsiteX2" fmla="*/ 2564091 w 2564091"/>
              <a:gd name="connsiteY2" fmla="*/ 6858000 h 6858000"/>
              <a:gd name="connsiteX3" fmla="*/ 0 w 256409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4091" h="6858000">
                <a:moveTo>
                  <a:pt x="0" y="0"/>
                </a:moveTo>
                <a:lnTo>
                  <a:pt x="2564091" y="0"/>
                </a:lnTo>
                <a:lnTo>
                  <a:pt x="256409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985261" y="0"/>
            <a:ext cx="5206738" cy="6858000"/>
          </a:xfrm>
          <a:custGeom>
            <a:avLst/>
            <a:gdLst>
              <a:gd name="connsiteX0" fmla="*/ 0 w 5206738"/>
              <a:gd name="connsiteY0" fmla="*/ 0 h 6858000"/>
              <a:gd name="connsiteX1" fmla="*/ 5206738 w 5206738"/>
              <a:gd name="connsiteY1" fmla="*/ 0 h 6858000"/>
              <a:gd name="connsiteX2" fmla="*/ 5206738 w 5206738"/>
              <a:gd name="connsiteY2" fmla="*/ 6858000 h 6858000"/>
              <a:gd name="connsiteX3" fmla="*/ 0 w 52067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06738" h="6858000">
                <a:moveTo>
                  <a:pt x="0" y="0"/>
                </a:moveTo>
                <a:lnTo>
                  <a:pt x="5206738" y="0"/>
                </a:lnTo>
                <a:lnTo>
                  <a:pt x="520673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323F6-A971-480B-87C3-E3BA0BDAB87C}" type="datetimeFigureOut">
              <a:rPr lang="zh-CN" altLang="en-US" smtClean="0"/>
              <a:t>2018/9/25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7B049-8244-45EC-9D10-1728F6AB2D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3" r:id="rId13"/>
    <p:sldLayoutId id="2147483668" r:id="rId14"/>
    <p:sldLayoutId id="2147483669" r:id="rId1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gif"/><Relationship Id="rId4" Type="http://schemas.openxmlformats.org/officeDocument/2006/relationships/image" Target="../media/image24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9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7" t="9293" r="40874" b="16219"/>
          <a:stretch>
            <a:fillRect/>
          </a:stretch>
        </p:blipFill>
        <p:spPr>
          <a:xfrm rot="5400000">
            <a:off x="2670811" y="-2663189"/>
            <a:ext cx="6850379" cy="12192000"/>
          </a:xfrm>
          <a:prstGeom prst="rect">
            <a:avLst/>
          </a:prstGeom>
        </p:spPr>
      </p:pic>
      <p:sp>
        <p:nvSpPr>
          <p:cNvPr id="4" name="任意多边形 3"/>
          <p:cNvSpPr/>
          <p:nvPr/>
        </p:nvSpPr>
        <p:spPr>
          <a:xfrm>
            <a:off x="1038462" y="1021080"/>
            <a:ext cx="3480826" cy="4876802"/>
          </a:xfrm>
          <a:custGeom>
            <a:avLst/>
            <a:gdLst>
              <a:gd name="connsiteX0" fmla="*/ 0 w 3480826"/>
              <a:gd name="connsiteY0" fmla="*/ 0 h 4876802"/>
              <a:gd name="connsiteX1" fmla="*/ 3480826 w 3480826"/>
              <a:gd name="connsiteY1" fmla="*/ 0 h 4876802"/>
              <a:gd name="connsiteX2" fmla="*/ 3480826 w 3480826"/>
              <a:gd name="connsiteY2" fmla="*/ 606306 h 4876802"/>
              <a:gd name="connsiteX3" fmla="*/ 3345248 w 3480826"/>
              <a:gd name="connsiteY3" fmla="*/ 606306 h 4876802"/>
              <a:gd name="connsiteX4" fmla="*/ 3345248 w 3480826"/>
              <a:gd name="connsiteY4" fmla="*/ 135578 h 4876802"/>
              <a:gd name="connsiteX5" fmla="*/ 135578 w 3480826"/>
              <a:gd name="connsiteY5" fmla="*/ 135578 h 4876802"/>
              <a:gd name="connsiteX6" fmla="*/ 135578 w 3480826"/>
              <a:gd name="connsiteY6" fmla="*/ 4741224 h 4876802"/>
              <a:gd name="connsiteX7" fmla="*/ 3345248 w 3480826"/>
              <a:gd name="connsiteY7" fmla="*/ 4741224 h 4876802"/>
              <a:gd name="connsiteX8" fmla="*/ 3345248 w 3480826"/>
              <a:gd name="connsiteY8" fmla="*/ 4275356 h 4876802"/>
              <a:gd name="connsiteX9" fmla="*/ 3480826 w 3480826"/>
              <a:gd name="connsiteY9" fmla="*/ 4275356 h 4876802"/>
              <a:gd name="connsiteX10" fmla="*/ 3480826 w 3480826"/>
              <a:gd name="connsiteY10" fmla="*/ 4876802 h 4876802"/>
              <a:gd name="connsiteX11" fmla="*/ 0 w 3480826"/>
              <a:gd name="connsiteY11" fmla="*/ 4876802 h 4876802"/>
              <a:gd name="connsiteX12" fmla="*/ 0 w 3480826"/>
              <a:gd name="connsiteY12" fmla="*/ 0 h 4876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80826" h="4876802">
                <a:moveTo>
                  <a:pt x="0" y="0"/>
                </a:moveTo>
                <a:lnTo>
                  <a:pt x="3480826" y="0"/>
                </a:lnTo>
                <a:lnTo>
                  <a:pt x="3480826" y="606306"/>
                </a:lnTo>
                <a:lnTo>
                  <a:pt x="3345248" y="606306"/>
                </a:lnTo>
                <a:lnTo>
                  <a:pt x="3345248" y="135578"/>
                </a:lnTo>
                <a:lnTo>
                  <a:pt x="135578" y="135578"/>
                </a:lnTo>
                <a:lnTo>
                  <a:pt x="135578" y="4741224"/>
                </a:lnTo>
                <a:lnTo>
                  <a:pt x="3345248" y="4741224"/>
                </a:lnTo>
                <a:lnTo>
                  <a:pt x="3345248" y="4275356"/>
                </a:lnTo>
                <a:lnTo>
                  <a:pt x="3480826" y="4275356"/>
                </a:lnTo>
                <a:lnTo>
                  <a:pt x="3480826" y="4876802"/>
                </a:lnTo>
                <a:lnTo>
                  <a:pt x="0" y="4876802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02539" y="3648868"/>
            <a:ext cx="55345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dirty="0">
                <a:solidFill>
                  <a:srgbClr val="31313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背部</a:t>
            </a:r>
            <a:r>
              <a:rPr lang="zh-CN" altLang="en-US" sz="6000" dirty="0" smtClean="0">
                <a:solidFill>
                  <a:srgbClr val="31313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的体表结构</a:t>
            </a:r>
            <a:endParaRPr lang="zh-CN" altLang="en-US" sz="6000" dirty="0">
              <a:solidFill>
                <a:srgbClr val="31313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02539" y="1657866"/>
            <a:ext cx="166578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1500" dirty="0" smtClean="0">
                <a:solidFill>
                  <a:srgbClr val="31313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11500" dirty="0">
              <a:solidFill>
                <a:srgbClr val="31313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48550" y="999331"/>
            <a:ext cx="203139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prstClr val="white"/>
                </a:solidFill>
                <a:latin typeface="Nexa Bold" charset="0"/>
                <a:ea typeface="Nexa Bold" charset="0"/>
                <a:cs typeface="Nexa Bold" charset="0"/>
              </a:rPr>
              <a:t>我们的时</a:t>
            </a:r>
            <a:endParaRPr lang="en-US" altLang="zh-CN" sz="3600" b="1" dirty="0" smtClean="0">
              <a:solidFill>
                <a:prstClr val="white"/>
              </a:solidFill>
              <a:latin typeface="Nexa Bold" charset="0"/>
              <a:ea typeface="Nexa Bold" charset="0"/>
              <a:cs typeface="Nexa Bold" charset="0"/>
            </a:endParaRPr>
          </a:p>
          <a:p>
            <a:pPr algn="r"/>
            <a:r>
              <a:rPr lang="zh-CN" altLang="en-US" sz="3600" b="1" dirty="0" smtClean="0">
                <a:solidFill>
                  <a:prstClr val="white"/>
                </a:solidFill>
                <a:latin typeface="Nexa Bold" charset="0"/>
                <a:ea typeface="Nexa Bold" charset="0"/>
                <a:cs typeface="Nexa Bold" charset="0"/>
              </a:rPr>
              <a:t>尚理念是</a:t>
            </a:r>
            <a:endParaRPr lang="en-US" altLang="zh-CN" sz="3600" b="1" dirty="0" smtClean="0">
              <a:solidFill>
                <a:prstClr val="white"/>
              </a:solidFill>
              <a:latin typeface="Nexa Bold" charset="0"/>
              <a:ea typeface="Nexa Bold" charset="0"/>
              <a:cs typeface="Nexa Bold" charset="0"/>
            </a:endParaRPr>
          </a:p>
          <a:p>
            <a:pPr algn="r"/>
            <a:r>
              <a:rPr lang="zh-CN" altLang="en-US" sz="3600" b="1" dirty="0">
                <a:solidFill>
                  <a:prstClr val="white"/>
                </a:solidFill>
                <a:latin typeface="Nexa Bold" charset="0"/>
                <a:ea typeface="Nexa Bold" charset="0"/>
                <a:cs typeface="Nexa Bold" charset="0"/>
              </a:rPr>
              <a:t>态度</a:t>
            </a:r>
            <a:endParaRPr lang="en-US" sz="3600" b="1" dirty="0" smtClean="0">
              <a:solidFill>
                <a:prstClr val="white"/>
              </a:solidFill>
              <a:latin typeface="Nexa Bold" charset="0"/>
              <a:ea typeface="Nexa Bold" charset="0"/>
              <a:cs typeface="Nexa Bold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6297" y="1022334"/>
            <a:ext cx="2493822" cy="609516"/>
          </a:xfrm>
          <a:prstGeom prst="rect">
            <a:avLst/>
          </a:prstGeom>
          <a:noFill/>
          <a:ln w="63500">
            <a:solidFill>
              <a:srgbClr val="DC75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76375" y="1142426"/>
            <a:ext cx="1800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Nexa Bold" charset="0"/>
              </a:rPr>
              <a:t>腰间盘突出症</a:t>
            </a:r>
            <a:endParaRPr lang="en-US" b="1" spc="300" dirty="0" smtClean="0">
              <a:solidFill>
                <a:srgbClr val="DC75A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Nexa Bold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5412583" y="2187551"/>
            <a:ext cx="981250" cy="0"/>
          </a:xfrm>
          <a:prstGeom prst="line">
            <a:avLst/>
          </a:prstGeom>
          <a:ln>
            <a:solidFill>
              <a:srgbClr val="DC7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2682296" y="2743253"/>
            <a:ext cx="707792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zh-CN" altLang="en-US" sz="2400" dirty="0" smtClean="0"/>
              <a:t>   腰椎间盘突出症</a:t>
            </a:r>
            <a:r>
              <a:rPr lang="zh-CN" altLang="en-US" sz="2400" dirty="0"/>
              <a:t>是腰腿痛的常见病、多发病</a:t>
            </a:r>
            <a:r>
              <a:rPr lang="zh-CN" altLang="en-US" sz="2400" dirty="0" smtClean="0"/>
              <a:t>，其</a:t>
            </a:r>
            <a:r>
              <a:rPr lang="zh-CN" altLang="en-US" sz="2400" dirty="0"/>
              <a:t>发病主要是在椎间盘退变的基础上，受到相应的损伤或压力作用，导致纤维环破裂、髓核组织脱出压迫神经根所引起的腰痛、下肢放射痛及神经功能障碍的一系列症状和体征。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19"/>
          <p:cNvSpPr/>
          <p:nvPr/>
        </p:nvSpPr>
        <p:spPr>
          <a:xfrm flipH="1" flipV="1">
            <a:off x="4421188" y="2160588"/>
            <a:ext cx="1636712" cy="1636712"/>
          </a:xfrm>
          <a:custGeom>
            <a:avLst/>
            <a:gdLst>
              <a:gd name="connsiteX0" fmla="*/ 1636295 w 1636295"/>
              <a:gd name="connsiteY0" fmla="*/ 1636295 h 1636295"/>
              <a:gd name="connsiteX1" fmla="*/ 818148 w 1636295"/>
              <a:gd name="connsiteY1" fmla="*/ 1636295 h 1636295"/>
              <a:gd name="connsiteX2" fmla="*/ 0 w 1636295"/>
              <a:gd name="connsiteY2" fmla="*/ 818147 h 1636295"/>
              <a:gd name="connsiteX3" fmla="*/ 1 w 1636295"/>
              <a:gd name="connsiteY3" fmla="*/ 818147 h 1636295"/>
              <a:gd name="connsiteX4" fmla="*/ 0 w 1636295"/>
              <a:gd name="connsiteY4" fmla="*/ 818127 h 1636295"/>
              <a:gd name="connsiteX5" fmla="*/ 4223 w 1636295"/>
              <a:gd name="connsiteY5" fmla="*/ 734496 h 1636295"/>
              <a:gd name="connsiteX6" fmla="*/ 16621 w 1636295"/>
              <a:gd name="connsiteY6" fmla="*/ 653262 h 1636295"/>
              <a:gd name="connsiteX7" fmla="*/ 18920 w 1636295"/>
              <a:gd name="connsiteY7" fmla="*/ 644322 h 1636295"/>
              <a:gd name="connsiteX8" fmla="*/ 40353 w 1636295"/>
              <a:gd name="connsiteY8" fmla="*/ 713368 h 1636295"/>
              <a:gd name="connsiteX9" fmla="*/ 513494 w 1636295"/>
              <a:gd name="connsiteY9" fmla="*/ 1026987 h 1636295"/>
              <a:gd name="connsiteX10" fmla="*/ 1026987 w 1636295"/>
              <a:gd name="connsiteY10" fmla="*/ 1026987 h 1636295"/>
              <a:gd name="connsiteX11" fmla="*/ 1026987 w 1636295"/>
              <a:gd name="connsiteY11" fmla="*/ 513493 h 1636295"/>
              <a:gd name="connsiteX12" fmla="*/ 713368 w 1636295"/>
              <a:gd name="connsiteY12" fmla="*/ 40352 h 1636295"/>
              <a:gd name="connsiteX13" fmla="*/ 644324 w 1636295"/>
              <a:gd name="connsiteY13" fmla="*/ 18919 h 1636295"/>
              <a:gd name="connsiteX14" fmla="*/ 653262 w 1636295"/>
              <a:gd name="connsiteY14" fmla="*/ 16621 h 1636295"/>
              <a:gd name="connsiteX15" fmla="*/ 734496 w 1636295"/>
              <a:gd name="connsiteY15" fmla="*/ 4223 h 1636295"/>
              <a:gd name="connsiteX16" fmla="*/ 818127 w 1636295"/>
              <a:gd name="connsiteY16" fmla="*/ 0 h 1636295"/>
              <a:gd name="connsiteX17" fmla="*/ 818147 w 1636295"/>
              <a:gd name="connsiteY17" fmla="*/ 1 h 1636295"/>
              <a:gd name="connsiteX18" fmla="*/ 818167 w 1636295"/>
              <a:gd name="connsiteY18" fmla="*/ 0 h 1636295"/>
              <a:gd name="connsiteX19" fmla="*/ 901798 w 1636295"/>
              <a:gd name="connsiteY19" fmla="*/ 4223 h 1636295"/>
              <a:gd name="connsiteX20" fmla="*/ 1636295 w 1636295"/>
              <a:gd name="connsiteY20" fmla="*/ 818147 h 1636295"/>
              <a:gd name="connsiteX21" fmla="*/ 1636295 w 1636295"/>
              <a:gd name="connsiteY21" fmla="*/ 1636295 h 1636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36295" h="1636295">
                <a:moveTo>
                  <a:pt x="1636295" y="1636295"/>
                </a:moveTo>
                <a:lnTo>
                  <a:pt x="818148" y="1636295"/>
                </a:lnTo>
                <a:cubicBezTo>
                  <a:pt x="366297" y="1636295"/>
                  <a:pt x="0" y="1269998"/>
                  <a:pt x="0" y="818147"/>
                </a:cubicBezTo>
                <a:lnTo>
                  <a:pt x="1" y="818147"/>
                </a:lnTo>
                <a:lnTo>
                  <a:pt x="0" y="818127"/>
                </a:lnTo>
                <a:lnTo>
                  <a:pt x="4223" y="734496"/>
                </a:lnTo>
                <a:cubicBezTo>
                  <a:pt x="7016" y="706992"/>
                  <a:pt x="11172" y="679891"/>
                  <a:pt x="16621" y="653262"/>
                </a:cubicBezTo>
                <a:lnTo>
                  <a:pt x="18920" y="644322"/>
                </a:lnTo>
                <a:lnTo>
                  <a:pt x="40353" y="713368"/>
                </a:lnTo>
                <a:cubicBezTo>
                  <a:pt x="118306" y="897669"/>
                  <a:pt x="300798" y="1026987"/>
                  <a:pt x="513494" y="1026987"/>
                </a:cubicBezTo>
                <a:lnTo>
                  <a:pt x="1026987" y="1026987"/>
                </a:lnTo>
                <a:lnTo>
                  <a:pt x="1026987" y="513493"/>
                </a:lnTo>
                <a:cubicBezTo>
                  <a:pt x="1026987" y="300797"/>
                  <a:pt x="897669" y="118305"/>
                  <a:pt x="713368" y="40352"/>
                </a:cubicBezTo>
                <a:lnTo>
                  <a:pt x="644324" y="18919"/>
                </a:lnTo>
                <a:lnTo>
                  <a:pt x="653262" y="16621"/>
                </a:lnTo>
                <a:cubicBezTo>
                  <a:pt x="679892" y="11172"/>
                  <a:pt x="706993" y="7016"/>
                  <a:pt x="734496" y="4223"/>
                </a:cubicBezTo>
                <a:lnTo>
                  <a:pt x="818127" y="0"/>
                </a:lnTo>
                <a:lnTo>
                  <a:pt x="818147" y="1"/>
                </a:lnTo>
                <a:lnTo>
                  <a:pt x="818167" y="0"/>
                </a:lnTo>
                <a:lnTo>
                  <a:pt x="901798" y="4223"/>
                </a:lnTo>
                <a:cubicBezTo>
                  <a:pt x="1314355" y="46120"/>
                  <a:pt x="1636295" y="394537"/>
                  <a:pt x="1636295" y="818147"/>
                </a:cubicBezTo>
                <a:lnTo>
                  <a:pt x="1636295" y="1636295"/>
                </a:lnTo>
                <a:close/>
              </a:path>
            </a:pathLst>
          </a:cu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任意多边形 18"/>
          <p:cNvSpPr/>
          <p:nvPr/>
        </p:nvSpPr>
        <p:spPr>
          <a:xfrm flipH="1" flipV="1">
            <a:off x="6057900" y="2160588"/>
            <a:ext cx="1636713" cy="1636712"/>
          </a:xfrm>
          <a:custGeom>
            <a:avLst/>
            <a:gdLst>
              <a:gd name="connsiteX0" fmla="*/ 818147 w 1636295"/>
              <a:gd name="connsiteY0" fmla="*/ 1636295 h 1636295"/>
              <a:gd name="connsiteX1" fmla="*/ 0 w 1636295"/>
              <a:gd name="connsiteY1" fmla="*/ 1636295 h 1636295"/>
              <a:gd name="connsiteX2" fmla="*/ 0 w 1636295"/>
              <a:gd name="connsiteY2" fmla="*/ 818147 h 1636295"/>
              <a:gd name="connsiteX3" fmla="*/ 734497 w 1636295"/>
              <a:gd name="connsiteY3" fmla="*/ 4223 h 1636295"/>
              <a:gd name="connsiteX4" fmla="*/ 818128 w 1636295"/>
              <a:gd name="connsiteY4" fmla="*/ 0 h 1636295"/>
              <a:gd name="connsiteX5" fmla="*/ 818148 w 1636295"/>
              <a:gd name="connsiteY5" fmla="*/ 1 h 1636295"/>
              <a:gd name="connsiteX6" fmla="*/ 818168 w 1636295"/>
              <a:gd name="connsiteY6" fmla="*/ 0 h 1636295"/>
              <a:gd name="connsiteX7" fmla="*/ 901799 w 1636295"/>
              <a:gd name="connsiteY7" fmla="*/ 4223 h 1636295"/>
              <a:gd name="connsiteX8" fmla="*/ 983033 w 1636295"/>
              <a:gd name="connsiteY8" fmla="*/ 16621 h 1636295"/>
              <a:gd name="connsiteX9" fmla="*/ 991971 w 1636295"/>
              <a:gd name="connsiteY9" fmla="*/ 18919 h 1636295"/>
              <a:gd name="connsiteX10" fmla="*/ 922927 w 1636295"/>
              <a:gd name="connsiteY10" fmla="*/ 40352 h 1636295"/>
              <a:gd name="connsiteX11" fmla="*/ 609308 w 1636295"/>
              <a:gd name="connsiteY11" fmla="*/ 513493 h 1636295"/>
              <a:gd name="connsiteX12" fmla="*/ 609308 w 1636295"/>
              <a:gd name="connsiteY12" fmla="*/ 1026987 h 1636295"/>
              <a:gd name="connsiteX13" fmla="*/ 1122801 w 1636295"/>
              <a:gd name="connsiteY13" fmla="*/ 1026987 h 1636295"/>
              <a:gd name="connsiteX14" fmla="*/ 1595942 w 1636295"/>
              <a:gd name="connsiteY14" fmla="*/ 713368 h 1636295"/>
              <a:gd name="connsiteX15" fmla="*/ 1617375 w 1636295"/>
              <a:gd name="connsiteY15" fmla="*/ 644322 h 1636295"/>
              <a:gd name="connsiteX16" fmla="*/ 1619674 w 1636295"/>
              <a:gd name="connsiteY16" fmla="*/ 653262 h 1636295"/>
              <a:gd name="connsiteX17" fmla="*/ 1632072 w 1636295"/>
              <a:gd name="connsiteY17" fmla="*/ 734496 h 1636295"/>
              <a:gd name="connsiteX18" fmla="*/ 1636295 w 1636295"/>
              <a:gd name="connsiteY18" fmla="*/ 818127 h 1636295"/>
              <a:gd name="connsiteX19" fmla="*/ 1636294 w 1636295"/>
              <a:gd name="connsiteY19" fmla="*/ 818147 h 1636295"/>
              <a:gd name="connsiteX20" fmla="*/ 1636295 w 1636295"/>
              <a:gd name="connsiteY20" fmla="*/ 818147 h 1636295"/>
              <a:gd name="connsiteX21" fmla="*/ 818147 w 1636295"/>
              <a:gd name="connsiteY21" fmla="*/ 1636295 h 1636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36295" h="1636295">
                <a:moveTo>
                  <a:pt x="818147" y="1636295"/>
                </a:moveTo>
                <a:lnTo>
                  <a:pt x="0" y="1636295"/>
                </a:lnTo>
                <a:lnTo>
                  <a:pt x="0" y="818147"/>
                </a:lnTo>
                <a:cubicBezTo>
                  <a:pt x="0" y="394537"/>
                  <a:pt x="321940" y="46120"/>
                  <a:pt x="734497" y="4223"/>
                </a:cubicBezTo>
                <a:lnTo>
                  <a:pt x="818128" y="0"/>
                </a:lnTo>
                <a:lnTo>
                  <a:pt x="818148" y="1"/>
                </a:lnTo>
                <a:lnTo>
                  <a:pt x="818168" y="0"/>
                </a:lnTo>
                <a:lnTo>
                  <a:pt x="901799" y="4223"/>
                </a:lnTo>
                <a:cubicBezTo>
                  <a:pt x="929302" y="7016"/>
                  <a:pt x="956403" y="11172"/>
                  <a:pt x="983033" y="16621"/>
                </a:cubicBezTo>
                <a:lnTo>
                  <a:pt x="991971" y="18919"/>
                </a:lnTo>
                <a:lnTo>
                  <a:pt x="922927" y="40352"/>
                </a:lnTo>
                <a:cubicBezTo>
                  <a:pt x="738626" y="118305"/>
                  <a:pt x="609308" y="300797"/>
                  <a:pt x="609308" y="513493"/>
                </a:cubicBezTo>
                <a:lnTo>
                  <a:pt x="609308" y="1026987"/>
                </a:lnTo>
                <a:lnTo>
                  <a:pt x="1122801" y="1026987"/>
                </a:lnTo>
                <a:cubicBezTo>
                  <a:pt x="1335497" y="1026987"/>
                  <a:pt x="1517989" y="897669"/>
                  <a:pt x="1595942" y="713368"/>
                </a:cubicBezTo>
                <a:lnTo>
                  <a:pt x="1617375" y="644322"/>
                </a:lnTo>
                <a:lnTo>
                  <a:pt x="1619674" y="653262"/>
                </a:lnTo>
                <a:cubicBezTo>
                  <a:pt x="1625123" y="679891"/>
                  <a:pt x="1629279" y="706992"/>
                  <a:pt x="1632072" y="734496"/>
                </a:cubicBezTo>
                <a:lnTo>
                  <a:pt x="1636295" y="818127"/>
                </a:lnTo>
                <a:lnTo>
                  <a:pt x="1636294" y="818147"/>
                </a:lnTo>
                <a:lnTo>
                  <a:pt x="1636295" y="818147"/>
                </a:lnTo>
                <a:cubicBezTo>
                  <a:pt x="1636295" y="1269998"/>
                  <a:pt x="1269998" y="1636295"/>
                  <a:pt x="818147" y="1636295"/>
                </a:cubicBezTo>
                <a:close/>
              </a:path>
            </a:pathLst>
          </a:cu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任意多边形 15"/>
          <p:cNvSpPr/>
          <p:nvPr/>
        </p:nvSpPr>
        <p:spPr>
          <a:xfrm flipH="1" flipV="1">
            <a:off x="4421188" y="3797300"/>
            <a:ext cx="1636712" cy="1635125"/>
          </a:xfrm>
          <a:custGeom>
            <a:avLst/>
            <a:gdLst>
              <a:gd name="connsiteX0" fmla="*/ 818167 w 1636295"/>
              <a:gd name="connsiteY0" fmla="*/ 1636295 h 1636295"/>
              <a:gd name="connsiteX1" fmla="*/ 818147 w 1636295"/>
              <a:gd name="connsiteY1" fmla="*/ 1636294 h 1636295"/>
              <a:gd name="connsiteX2" fmla="*/ 818127 w 1636295"/>
              <a:gd name="connsiteY2" fmla="*/ 1636295 h 1636295"/>
              <a:gd name="connsiteX3" fmla="*/ 734496 w 1636295"/>
              <a:gd name="connsiteY3" fmla="*/ 1632072 h 1636295"/>
              <a:gd name="connsiteX4" fmla="*/ 653262 w 1636295"/>
              <a:gd name="connsiteY4" fmla="*/ 1619674 h 1636295"/>
              <a:gd name="connsiteX5" fmla="*/ 644324 w 1636295"/>
              <a:gd name="connsiteY5" fmla="*/ 1617376 h 1636295"/>
              <a:gd name="connsiteX6" fmla="*/ 713368 w 1636295"/>
              <a:gd name="connsiteY6" fmla="*/ 1595943 h 1636295"/>
              <a:gd name="connsiteX7" fmla="*/ 1026987 w 1636295"/>
              <a:gd name="connsiteY7" fmla="*/ 1122802 h 1636295"/>
              <a:gd name="connsiteX8" fmla="*/ 1026987 w 1636295"/>
              <a:gd name="connsiteY8" fmla="*/ 609308 h 1636295"/>
              <a:gd name="connsiteX9" fmla="*/ 513494 w 1636295"/>
              <a:gd name="connsiteY9" fmla="*/ 609308 h 1636295"/>
              <a:gd name="connsiteX10" fmla="*/ 40353 w 1636295"/>
              <a:gd name="connsiteY10" fmla="*/ 922927 h 1636295"/>
              <a:gd name="connsiteX11" fmla="*/ 18920 w 1636295"/>
              <a:gd name="connsiteY11" fmla="*/ 991973 h 1636295"/>
              <a:gd name="connsiteX12" fmla="*/ 16621 w 1636295"/>
              <a:gd name="connsiteY12" fmla="*/ 983033 h 1636295"/>
              <a:gd name="connsiteX13" fmla="*/ 4223 w 1636295"/>
              <a:gd name="connsiteY13" fmla="*/ 901799 h 1636295"/>
              <a:gd name="connsiteX14" fmla="*/ 0 w 1636295"/>
              <a:gd name="connsiteY14" fmla="*/ 818168 h 1636295"/>
              <a:gd name="connsiteX15" fmla="*/ 1 w 1636295"/>
              <a:gd name="connsiteY15" fmla="*/ 818148 h 1636295"/>
              <a:gd name="connsiteX16" fmla="*/ 0 w 1636295"/>
              <a:gd name="connsiteY16" fmla="*/ 818148 h 1636295"/>
              <a:gd name="connsiteX17" fmla="*/ 818148 w 1636295"/>
              <a:gd name="connsiteY17" fmla="*/ 0 h 1636295"/>
              <a:gd name="connsiteX18" fmla="*/ 1636295 w 1636295"/>
              <a:gd name="connsiteY18" fmla="*/ 0 h 1636295"/>
              <a:gd name="connsiteX19" fmla="*/ 1636295 w 1636295"/>
              <a:gd name="connsiteY19" fmla="*/ 818148 h 1636295"/>
              <a:gd name="connsiteX20" fmla="*/ 901798 w 1636295"/>
              <a:gd name="connsiteY20" fmla="*/ 1632072 h 1636295"/>
              <a:gd name="connsiteX21" fmla="*/ 818167 w 1636295"/>
              <a:gd name="connsiteY21" fmla="*/ 1636295 h 1636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36295" h="1636295">
                <a:moveTo>
                  <a:pt x="818167" y="1636295"/>
                </a:moveTo>
                <a:lnTo>
                  <a:pt x="818147" y="1636294"/>
                </a:lnTo>
                <a:lnTo>
                  <a:pt x="818127" y="1636295"/>
                </a:lnTo>
                <a:lnTo>
                  <a:pt x="734496" y="1632072"/>
                </a:lnTo>
                <a:cubicBezTo>
                  <a:pt x="706993" y="1629279"/>
                  <a:pt x="679892" y="1625124"/>
                  <a:pt x="653262" y="1619674"/>
                </a:cubicBezTo>
                <a:lnTo>
                  <a:pt x="644324" y="1617376"/>
                </a:lnTo>
                <a:lnTo>
                  <a:pt x="713368" y="1595943"/>
                </a:lnTo>
                <a:cubicBezTo>
                  <a:pt x="897669" y="1517991"/>
                  <a:pt x="1026987" y="1335498"/>
                  <a:pt x="1026987" y="1122802"/>
                </a:cubicBezTo>
                <a:lnTo>
                  <a:pt x="1026987" y="609308"/>
                </a:lnTo>
                <a:lnTo>
                  <a:pt x="513494" y="609308"/>
                </a:lnTo>
                <a:cubicBezTo>
                  <a:pt x="300798" y="609308"/>
                  <a:pt x="118306" y="738626"/>
                  <a:pt x="40353" y="922927"/>
                </a:cubicBezTo>
                <a:lnTo>
                  <a:pt x="18920" y="991973"/>
                </a:lnTo>
                <a:lnTo>
                  <a:pt x="16621" y="983033"/>
                </a:lnTo>
                <a:cubicBezTo>
                  <a:pt x="11172" y="956404"/>
                  <a:pt x="7016" y="929303"/>
                  <a:pt x="4223" y="901799"/>
                </a:cubicBezTo>
                <a:lnTo>
                  <a:pt x="0" y="818168"/>
                </a:lnTo>
                <a:lnTo>
                  <a:pt x="1" y="818148"/>
                </a:lnTo>
                <a:lnTo>
                  <a:pt x="0" y="818148"/>
                </a:lnTo>
                <a:cubicBezTo>
                  <a:pt x="0" y="366297"/>
                  <a:pt x="366297" y="0"/>
                  <a:pt x="818148" y="0"/>
                </a:cubicBezTo>
                <a:lnTo>
                  <a:pt x="1636295" y="0"/>
                </a:lnTo>
                <a:lnTo>
                  <a:pt x="1636295" y="818148"/>
                </a:lnTo>
                <a:cubicBezTo>
                  <a:pt x="1636295" y="1241759"/>
                  <a:pt x="1314355" y="1590175"/>
                  <a:pt x="901798" y="1632072"/>
                </a:cubicBezTo>
                <a:lnTo>
                  <a:pt x="818167" y="1636295"/>
                </a:lnTo>
                <a:close/>
              </a:path>
            </a:pathLst>
          </a:cu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任意多边形 12"/>
          <p:cNvSpPr/>
          <p:nvPr/>
        </p:nvSpPr>
        <p:spPr>
          <a:xfrm flipH="1" flipV="1">
            <a:off x="6057900" y="3797300"/>
            <a:ext cx="1636713" cy="1635125"/>
          </a:xfrm>
          <a:custGeom>
            <a:avLst/>
            <a:gdLst>
              <a:gd name="connsiteX0" fmla="*/ 818168 w 1636295"/>
              <a:gd name="connsiteY0" fmla="*/ 1636295 h 1636295"/>
              <a:gd name="connsiteX1" fmla="*/ 818148 w 1636295"/>
              <a:gd name="connsiteY1" fmla="*/ 1636294 h 1636295"/>
              <a:gd name="connsiteX2" fmla="*/ 818128 w 1636295"/>
              <a:gd name="connsiteY2" fmla="*/ 1636295 h 1636295"/>
              <a:gd name="connsiteX3" fmla="*/ 734497 w 1636295"/>
              <a:gd name="connsiteY3" fmla="*/ 1632072 h 1636295"/>
              <a:gd name="connsiteX4" fmla="*/ 0 w 1636295"/>
              <a:gd name="connsiteY4" fmla="*/ 818148 h 1636295"/>
              <a:gd name="connsiteX5" fmla="*/ 0 w 1636295"/>
              <a:gd name="connsiteY5" fmla="*/ 0 h 1636295"/>
              <a:gd name="connsiteX6" fmla="*/ 818147 w 1636295"/>
              <a:gd name="connsiteY6" fmla="*/ 0 h 1636295"/>
              <a:gd name="connsiteX7" fmla="*/ 1636295 w 1636295"/>
              <a:gd name="connsiteY7" fmla="*/ 818148 h 1636295"/>
              <a:gd name="connsiteX8" fmla="*/ 1636294 w 1636295"/>
              <a:gd name="connsiteY8" fmla="*/ 818148 h 1636295"/>
              <a:gd name="connsiteX9" fmla="*/ 1636295 w 1636295"/>
              <a:gd name="connsiteY9" fmla="*/ 818168 h 1636295"/>
              <a:gd name="connsiteX10" fmla="*/ 1632072 w 1636295"/>
              <a:gd name="connsiteY10" fmla="*/ 901799 h 1636295"/>
              <a:gd name="connsiteX11" fmla="*/ 1619674 w 1636295"/>
              <a:gd name="connsiteY11" fmla="*/ 983033 h 1636295"/>
              <a:gd name="connsiteX12" fmla="*/ 1617375 w 1636295"/>
              <a:gd name="connsiteY12" fmla="*/ 991973 h 1636295"/>
              <a:gd name="connsiteX13" fmla="*/ 1595942 w 1636295"/>
              <a:gd name="connsiteY13" fmla="*/ 922927 h 1636295"/>
              <a:gd name="connsiteX14" fmla="*/ 1122801 w 1636295"/>
              <a:gd name="connsiteY14" fmla="*/ 609308 h 1636295"/>
              <a:gd name="connsiteX15" fmla="*/ 609308 w 1636295"/>
              <a:gd name="connsiteY15" fmla="*/ 609308 h 1636295"/>
              <a:gd name="connsiteX16" fmla="*/ 609308 w 1636295"/>
              <a:gd name="connsiteY16" fmla="*/ 1122802 h 1636295"/>
              <a:gd name="connsiteX17" fmla="*/ 922927 w 1636295"/>
              <a:gd name="connsiteY17" fmla="*/ 1595943 h 1636295"/>
              <a:gd name="connsiteX18" fmla="*/ 991971 w 1636295"/>
              <a:gd name="connsiteY18" fmla="*/ 1617376 h 1636295"/>
              <a:gd name="connsiteX19" fmla="*/ 983033 w 1636295"/>
              <a:gd name="connsiteY19" fmla="*/ 1619674 h 1636295"/>
              <a:gd name="connsiteX20" fmla="*/ 901799 w 1636295"/>
              <a:gd name="connsiteY20" fmla="*/ 1632072 h 1636295"/>
              <a:gd name="connsiteX21" fmla="*/ 818168 w 1636295"/>
              <a:gd name="connsiteY21" fmla="*/ 1636295 h 1636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36295" h="1636295">
                <a:moveTo>
                  <a:pt x="818168" y="1636295"/>
                </a:moveTo>
                <a:lnTo>
                  <a:pt x="818148" y="1636294"/>
                </a:lnTo>
                <a:lnTo>
                  <a:pt x="818128" y="1636295"/>
                </a:lnTo>
                <a:lnTo>
                  <a:pt x="734497" y="1632072"/>
                </a:lnTo>
                <a:cubicBezTo>
                  <a:pt x="321940" y="1590175"/>
                  <a:pt x="0" y="1241759"/>
                  <a:pt x="0" y="818148"/>
                </a:cubicBezTo>
                <a:lnTo>
                  <a:pt x="0" y="0"/>
                </a:lnTo>
                <a:lnTo>
                  <a:pt x="818147" y="0"/>
                </a:lnTo>
                <a:cubicBezTo>
                  <a:pt x="1269998" y="0"/>
                  <a:pt x="1636295" y="366297"/>
                  <a:pt x="1636295" y="818148"/>
                </a:cubicBezTo>
                <a:lnTo>
                  <a:pt x="1636294" y="818148"/>
                </a:lnTo>
                <a:lnTo>
                  <a:pt x="1636295" y="818168"/>
                </a:lnTo>
                <a:lnTo>
                  <a:pt x="1632072" y="901799"/>
                </a:lnTo>
                <a:cubicBezTo>
                  <a:pt x="1629279" y="929303"/>
                  <a:pt x="1625123" y="956404"/>
                  <a:pt x="1619674" y="983033"/>
                </a:cubicBezTo>
                <a:lnTo>
                  <a:pt x="1617375" y="991973"/>
                </a:lnTo>
                <a:lnTo>
                  <a:pt x="1595942" y="922927"/>
                </a:lnTo>
                <a:cubicBezTo>
                  <a:pt x="1517989" y="738626"/>
                  <a:pt x="1335497" y="609308"/>
                  <a:pt x="1122801" y="609308"/>
                </a:cubicBezTo>
                <a:lnTo>
                  <a:pt x="609308" y="609308"/>
                </a:lnTo>
                <a:lnTo>
                  <a:pt x="609308" y="1122802"/>
                </a:lnTo>
                <a:cubicBezTo>
                  <a:pt x="609308" y="1335498"/>
                  <a:pt x="738626" y="1517991"/>
                  <a:pt x="922927" y="1595943"/>
                </a:cubicBezTo>
                <a:lnTo>
                  <a:pt x="991971" y="1617376"/>
                </a:lnTo>
                <a:lnTo>
                  <a:pt x="983033" y="1619674"/>
                </a:lnTo>
                <a:cubicBezTo>
                  <a:pt x="956403" y="1625124"/>
                  <a:pt x="929302" y="1629279"/>
                  <a:pt x="901799" y="1632072"/>
                </a:cubicBezTo>
                <a:lnTo>
                  <a:pt x="818168" y="1636295"/>
                </a:lnTo>
                <a:close/>
              </a:path>
            </a:pathLst>
          </a:cu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Freeform 10"/>
          <p:cNvSpPr>
            <a:spLocks noEditPoints="1"/>
          </p:cNvSpPr>
          <p:nvPr/>
        </p:nvSpPr>
        <p:spPr bwMode="auto">
          <a:xfrm>
            <a:off x="5457825" y="3376613"/>
            <a:ext cx="1200150" cy="903287"/>
          </a:xfrm>
          <a:custGeom>
            <a:avLst/>
            <a:gdLst>
              <a:gd name="T0" fmla="*/ 222 w 434"/>
              <a:gd name="T1" fmla="*/ 75 h 328"/>
              <a:gd name="T2" fmla="*/ 251 w 434"/>
              <a:gd name="T3" fmla="*/ 10 h 328"/>
              <a:gd name="T4" fmla="*/ 198 w 434"/>
              <a:gd name="T5" fmla="*/ 21 h 328"/>
              <a:gd name="T6" fmla="*/ 147 w 434"/>
              <a:gd name="T7" fmla="*/ 13 h 328"/>
              <a:gd name="T8" fmla="*/ 179 w 434"/>
              <a:gd name="T9" fmla="*/ 76 h 328"/>
              <a:gd name="T10" fmla="*/ 182 w 434"/>
              <a:gd name="T11" fmla="*/ 309 h 328"/>
              <a:gd name="T12" fmla="*/ 222 w 434"/>
              <a:gd name="T13" fmla="*/ 75 h 328"/>
              <a:gd name="T14" fmla="*/ 243 w 434"/>
              <a:gd name="T15" fmla="*/ 219 h 328"/>
              <a:gd name="T16" fmla="*/ 233 w 434"/>
              <a:gd name="T17" fmla="*/ 237 h 328"/>
              <a:gd name="T18" fmla="*/ 212 w 434"/>
              <a:gd name="T19" fmla="*/ 245 h 328"/>
              <a:gd name="T20" fmla="*/ 212 w 434"/>
              <a:gd name="T21" fmla="*/ 252 h 328"/>
              <a:gd name="T22" fmla="*/ 210 w 434"/>
              <a:gd name="T23" fmla="*/ 258 h 328"/>
              <a:gd name="T24" fmla="*/ 202 w 434"/>
              <a:gd name="T25" fmla="*/ 259 h 328"/>
              <a:gd name="T26" fmla="*/ 197 w 434"/>
              <a:gd name="T27" fmla="*/ 252 h 328"/>
              <a:gd name="T28" fmla="*/ 197 w 434"/>
              <a:gd name="T29" fmla="*/ 244 h 328"/>
              <a:gd name="T30" fmla="*/ 194 w 434"/>
              <a:gd name="T31" fmla="*/ 243 h 328"/>
              <a:gd name="T32" fmla="*/ 176 w 434"/>
              <a:gd name="T33" fmla="*/ 232 h 328"/>
              <a:gd name="T34" fmla="*/ 170 w 434"/>
              <a:gd name="T35" fmla="*/ 223 h 328"/>
              <a:gd name="T36" fmla="*/ 169 w 434"/>
              <a:gd name="T37" fmla="*/ 220 h 328"/>
              <a:gd name="T38" fmla="*/ 168 w 434"/>
              <a:gd name="T39" fmla="*/ 217 h 328"/>
              <a:gd name="T40" fmla="*/ 169 w 434"/>
              <a:gd name="T41" fmla="*/ 213 h 328"/>
              <a:gd name="T42" fmla="*/ 176 w 434"/>
              <a:gd name="T43" fmla="*/ 209 h 328"/>
              <a:gd name="T44" fmla="*/ 183 w 434"/>
              <a:gd name="T45" fmla="*/ 214 h 328"/>
              <a:gd name="T46" fmla="*/ 184 w 434"/>
              <a:gd name="T47" fmla="*/ 217 h 328"/>
              <a:gd name="T48" fmla="*/ 185 w 434"/>
              <a:gd name="T49" fmla="*/ 219 h 328"/>
              <a:gd name="T50" fmla="*/ 188 w 434"/>
              <a:gd name="T51" fmla="*/ 223 h 328"/>
              <a:gd name="T52" fmla="*/ 197 w 434"/>
              <a:gd name="T53" fmla="*/ 229 h 328"/>
              <a:gd name="T54" fmla="*/ 197 w 434"/>
              <a:gd name="T55" fmla="*/ 199 h 328"/>
              <a:gd name="T56" fmla="*/ 178 w 434"/>
              <a:gd name="T57" fmla="*/ 191 h 328"/>
              <a:gd name="T58" fmla="*/ 171 w 434"/>
              <a:gd name="T59" fmla="*/ 183 h 328"/>
              <a:gd name="T60" fmla="*/ 169 w 434"/>
              <a:gd name="T61" fmla="*/ 172 h 328"/>
              <a:gd name="T62" fmla="*/ 171 w 434"/>
              <a:gd name="T63" fmla="*/ 162 h 328"/>
              <a:gd name="T64" fmla="*/ 177 w 434"/>
              <a:gd name="T65" fmla="*/ 153 h 328"/>
              <a:gd name="T66" fmla="*/ 197 w 434"/>
              <a:gd name="T67" fmla="*/ 144 h 328"/>
              <a:gd name="T68" fmla="*/ 197 w 434"/>
              <a:gd name="T69" fmla="*/ 144 h 328"/>
              <a:gd name="T70" fmla="*/ 197 w 434"/>
              <a:gd name="T71" fmla="*/ 136 h 328"/>
              <a:gd name="T72" fmla="*/ 200 w 434"/>
              <a:gd name="T73" fmla="*/ 131 h 328"/>
              <a:gd name="T74" fmla="*/ 208 w 434"/>
              <a:gd name="T75" fmla="*/ 129 h 328"/>
              <a:gd name="T76" fmla="*/ 212 w 434"/>
              <a:gd name="T77" fmla="*/ 136 h 328"/>
              <a:gd name="T78" fmla="*/ 212 w 434"/>
              <a:gd name="T79" fmla="*/ 144 h 328"/>
              <a:gd name="T80" fmla="*/ 212 w 434"/>
              <a:gd name="T81" fmla="*/ 144 h 328"/>
              <a:gd name="T82" fmla="*/ 215 w 434"/>
              <a:gd name="T83" fmla="*/ 145 h 328"/>
              <a:gd name="T84" fmla="*/ 235 w 434"/>
              <a:gd name="T85" fmla="*/ 154 h 328"/>
              <a:gd name="T86" fmla="*/ 240 w 434"/>
              <a:gd name="T87" fmla="*/ 163 h 328"/>
              <a:gd name="T88" fmla="*/ 242 w 434"/>
              <a:gd name="T89" fmla="*/ 165 h 328"/>
              <a:gd name="T90" fmla="*/ 242 w 434"/>
              <a:gd name="T91" fmla="*/ 168 h 328"/>
              <a:gd name="T92" fmla="*/ 242 w 434"/>
              <a:gd name="T93" fmla="*/ 172 h 328"/>
              <a:gd name="T94" fmla="*/ 235 w 434"/>
              <a:gd name="T95" fmla="*/ 177 h 328"/>
              <a:gd name="T96" fmla="*/ 228 w 434"/>
              <a:gd name="T97" fmla="*/ 172 h 328"/>
              <a:gd name="T98" fmla="*/ 227 w 434"/>
              <a:gd name="T99" fmla="*/ 169 h 328"/>
              <a:gd name="T100" fmla="*/ 226 w 434"/>
              <a:gd name="T101" fmla="*/ 167 h 328"/>
              <a:gd name="T102" fmla="*/ 222 w 434"/>
              <a:gd name="T103" fmla="*/ 163 h 328"/>
              <a:gd name="T104" fmla="*/ 212 w 434"/>
              <a:gd name="T105" fmla="*/ 159 h 328"/>
              <a:gd name="T106" fmla="*/ 212 w 434"/>
              <a:gd name="T107" fmla="*/ 187 h 328"/>
              <a:gd name="T108" fmla="*/ 225 w 434"/>
              <a:gd name="T109" fmla="*/ 191 h 328"/>
              <a:gd name="T110" fmla="*/ 240 w 434"/>
              <a:gd name="T111" fmla="*/ 203 h 328"/>
              <a:gd name="T112" fmla="*/ 240 w 434"/>
              <a:gd name="T113" fmla="*/ 203 h 328"/>
              <a:gd name="T114" fmla="*/ 240 w 434"/>
              <a:gd name="T115" fmla="*/ 203 h 328"/>
              <a:gd name="T116" fmla="*/ 243 w 434"/>
              <a:gd name="T117" fmla="*/ 219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4" h="328">
                <a:moveTo>
                  <a:pt x="222" y="75"/>
                </a:moveTo>
                <a:cubicBezTo>
                  <a:pt x="245" y="55"/>
                  <a:pt x="260" y="12"/>
                  <a:pt x="251" y="10"/>
                </a:cubicBezTo>
                <a:cubicBezTo>
                  <a:pt x="238" y="8"/>
                  <a:pt x="211" y="19"/>
                  <a:pt x="198" y="21"/>
                </a:cubicBezTo>
                <a:cubicBezTo>
                  <a:pt x="179" y="23"/>
                  <a:pt x="159" y="0"/>
                  <a:pt x="147" y="13"/>
                </a:cubicBezTo>
                <a:cubicBezTo>
                  <a:pt x="138" y="23"/>
                  <a:pt x="154" y="60"/>
                  <a:pt x="179" y="76"/>
                </a:cubicBezTo>
                <a:cubicBezTo>
                  <a:pt x="105" y="113"/>
                  <a:pt x="0" y="296"/>
                  <a:pt x="182" y="309"/>
                </a:cubicBezTo>
                <a:cubicBezTo>
                  <a:pt x="434" y="328"/>
                  <a:pt x="308" y="110"/>
                  <a:pt x="222" y="75"/>
                </a:cubicBezTo>
                <a:close/>
                <a:moveTo>
                  <a:pt x="243" y="219"/>
                </a:moveTo>
                <a:cubicBezTo>
                  <a:pt x="243" y="226"/>
                  <a:pt x="239" y="233"/>
                  <a:pt x="233" y="237"/>
                </a:cubicBezTo>
                <a:cubicBezTo>
                  <a:pt x="227" y="242"/>
                  <a:pt x="220" y="244"/>
                  <a:pt x="212" y="245"/>
                </a:cubicBezTo>
                <a:cubicBezTo>
                  <a:pt x="212" y="252"/>
                  <a:pt x="212" y="252"/>
                  <a:pt x="212" y="252"/>
                </a:cubicBezTo>
                <a:cubicBezTo>
                  <a:pt x="212" y="255"/>
                  <a:pt x="211" y="257"/>
                  <a:pt x="210" y="258"/>
                </a:cubicBezTo>
                <a:cubicBezTo>
                  <a:pt x="208" y="260"/>
                  <a:pt x="204" y="260"/>
                  <a:pt x="202" y="259"/>
                </a:cubicBezTo>
                <a:cubicBezTo>
                  <a:pt x="199" y="258"/>
                  <a:pt x="197" y="255"/>
                  <a:pt x="197" y="252"/>
                </a:cubicBezTo>
                <a:cubicBezTo>
                  <a:pt x="197" y="244"/>
                  <a:pt x="197" y="244"/>
                  <a:pt x="197" y="244"/>
                </a:cubicBezTo>
                <a:cubicBezTo>
                  <a:pt x="196" y="244"/>
                  <a:pt x="195" y="243"/>
                  <a:pt x="194" y="243"/>
                </a:cubicBezTo>
                <a:cubicBezTo>
                  <a:pt x="187" y="241"/>
                  <a:pt x="180" y="237"/>
                  <a:pt x="176" y="232"/>
                </a:cubicBezTo>
                <a:cubicBezTo>
                  <a:pt x="173" y="229"/>
                  <a:pt x="171" y="226"/>
                  <a:pt x="170" y="223"/>
                </a:cubicBezTo>
                <a:cubicBezTo>
                  <a:pt x="170" y="222"/>
                  <a:pt x="169" y="221"/>
                  <a:pt x="169" y="220"/>
                </a:cubicBezTo>
                <a:cubicBezTo>
                  <a:pt x="169" y="219"/>
                  <a:pt x="169" y="218"/>
                  <a:pt x="168" y="217"/>
                </a:cubicBezTo>
                <a:cubicBezTo>
                  <a:pt x="168" y="216"/>
                  <a:pt x="169" y="214"/>
                  <a:pt x="169" y="213"/>
                </a:cubicBezTo>
                <a:cubicBezTo>
                  <a:pt x="171" y="211"/>
                  <a:pt x="174" y="209"/>
                  <a:pt x="176" y="209"/>
                </a:cubicBezTo>
                <a:cubicBezTo>
                  <a:pt x="179" y="210"/>
                  <a:pt x="182" y="212"/>
                  <a:pt x="183" y="214"/>
                </a:cubicBezTo>
                <a:cubicBezTo>
                  <a:pt x="183" y="215"/>
                  <a:pt x="183" y="216"/>
                  <a:pt x="184" y="217"/>
                </a:cubicBezTo>
                <a:cubicBezTo>
                  <a:pt x="184" y="218"/>
                  <a:pt x="184" y="219"/>
                  <a:pt x="185" y="219"/>
                </a:cubicBezTo>
                <a:cubicBezTo>
                  <a:pt x="186" y="221"/>
                  <a:pt x="187" y="222"/>
                  <a:pt x="188" y="223"/>
                </a:cubicBezTo>
                <a:cubicBezTo>
                  <a:pt x="191" y="226"/>
                  <a:pt x="194" y="228"/>
                  <a:pt x="197" y="229"/>
                </a:cubicBezTo>
                <a:cubicBezTo>
                  <a:pt x="197" y="199"/>
                  <a:pt x="197" y="199"/>
                  <a:pt x="197" y="199"/>
                </a:cubicBezTo>
                <a:cubicBezTo>
                  <a:pt x="191" y="198"/>
                  <a:pt x="184" y="195"/>
                  <a:pt x="178" y="191"/>
                </a:cubicBezTo>
                <a:cubicBezTo>
                  <a:pt x="175" y="189"/>
                  <a:pt x="173" y="186"/>
                  <a:pt x="171" y="183"/>
                </a:cubicBezTo>
                <a:cubicBezTo>
                  <a:pt x="170" y="180"/>
                  <a:pt x="169" y="176"/>
                  <a:pt x="169" y="172"/>
                </a:cubicBezTo>
                <a:cubicBezTo>
                  <a:pt x="169" y="169"/>
                  <a:pt x="170" y="165"/>
                  <a:pt x="171" y="162"/>
                </a:cubicBezTo>
                <a:cubicBezTo>
                  <a:pt x="173" y="158"/>
                  <a:pt x="175" y="156"/>
                  <a:pt x="177" y="153"/>
                </a:cubicBezTo>
                <a:cubicBezTo>
                  <a:pt x="183" y="148"/>
                  <a:pt x="190" y="145"/>
                  <a:pt x="197" y="144"/>
                </a:cubicBezTo>
                <a:cubicBezTo>
                  <a:pt x="197" y="144"/>
                  <a:pt x="197" y="144"/>
                  <a:pt x="197" y="144"/>
                </a:cubicBezTo>
                <a:cubicBezTo>
                  <a:pt x="197" y="136"/>
                  <a:pt x="197" y="136"/>
                  <a:pt x="197" y="136"/>
                </a:cubicBezTo>
                <a:cubicBezTo>
                  <a:pt x="197" y="134"/>
                  <a:pt x="198" y="132"/>
                  <a:pt x="200" y="131"/>
                </a:cubicBezTo>
                <a:cubicBezTo>
                  <a:pt x="202" y="129"/>
                  <a:pt x="205" y="128"/>
                  <a:pt x="208" y="129"/>
                </a:cubicBezTo>
                <a:cubicBezTo>
                  <a:pt x="211" y="131"/>
                  <a:pt x="212" y="133"/>
                  <a:pt x="212" y="136"/>
                </a:cubicBezTo>
                <a:cubicBezTo>
                  <a:pt x="212" y="144"/>
                  <a:pt x="212" y="144"/>
                  <a:pt x="212" y="144"/>
                </a:cubicBezTo>
                <a:cubicBezTo>
                  <a:pt x="212" y="144"/>
                  <a:pt x="212" y="144"/>
                  <a:pt x="212" y="144"/>
                </a:cubicBezTo>
                <a:cubicBezTo>
                  <a:pt x="213" y="145"/>
                  <a:pt x="214" y="145"/>
                  <a:pt x="215" y="145"/>
                </a:cubicBezTo>
                <a:cubicBezTo>
                  <a:pt x="222" y="146"/>
                  <a:pt x="229" y="149"/>
                  <a:pt x="235" y="154"/>
                </a:cubicBezTo>
                <a:cubicBezTo>
                  <a:pt x="237" y="157"/>
                  <a:pt x="239" y="160"/>
                  <a:pt x="240" y="163"/>
                </a:cubicBezTo>
                <a:cubicBezTo>
                  <a:pt x="241" y="164"/>
                  <a:pt x="241" y="165"/>
                  <a:pt x="242" y="165"/>
                </a:cubicBezTo>
                <a:cubicBezTo>
                  <a:pt x="242" y="166"/>
                  <a:pt x="242" y="167"/>
                  <a:pt x="242" y="168"/>
                </a:cubicBezTo>
                <a:cubicBezTo>
                  <a:pt x="242" y="170"/>
                  <a:pt x="242" y="171"/>
                  <a:pt x="242" y="172"/>
                </a:cubicBezTo>
                <a:cubicBezTo>
                  <a:pt x="240" y="175"/>
                  <a:pt x="238" y="177"/>
                  <a:pt x="235" y="177"/>
                </a:cubicBezTo>
                <a:cubicBezTo>
                  <a:pt x="232" y="176"/>
                  <a:pt x="229" y="175"/>
                  <a:pt x="228" y="172"/>
                </a:cubicBezTo>
                <a:cubicBezTo>
                  <a:pt x="228" y="171"/>
                  <a:pt x="228" y="170"/>
                  <a:pt x="227" y="169"/>
                </a:cubicBezTo>
                <a:cubicBezTo>
                  <a:pt x="227" y="169"/>
                  <a:pt x="226" y="168"/>
                  <a:pt x="226" y="167"/>
                </a:cubicBezTo>
                <a:cubicBezTo>
                  <a:pt x="225" y="166"/>
                  <a:pt x="224" y="164"/>
                  <a:pt x="222" y="163"/>
                </a:cubicBezTo>
                <a:cubicBezTo>
                  <a:pt x="219" y="161"/>
                  <a:pt x="216" y="160"/>
                  <a:pt x="212" y="159"/>
                </a:cubicBezTo>
                <a:cubicBezTo>
                  <a:pt x="212" y="187"/>
                  <a:pt x="212" y="187"/>
                  <a:pt x="212" y="187"/>
                </a:cubicBezTo>
                <a:cubicBezTo>
                  <a:pt x="217" y="188"/>
                  <a:pt x="221" y="190"/>
                  <a:pt x="225" y="191"/>
                </a:cubicBezTo>
                <a:cubicBezTo>
                  <a:pt x="231" y="194"/>
                  <a:pt x="237" y="197"/>
                  <a:pt x="240" y="203"/>
                </a:cubicBezTo>
                <a:cubicBezTo>
                  <a:pt x="240" y="202"/>
                  <a:pt x="239" y="201"/>
                  <a:pt x="240" y="203"/>
                </a:cubicBezTo>
                <a:cubicBezTo>
                  <a:pt x="241" y="205"/>
                  <a:pt x="241" y="204"/>
                  <a:pt x="240" y="203"/>
                </a:cubicBezTo>
                <a:cubicBezTo>
                  <a:pt x="243" y="208"/>
                  <a:pt x="244" y="214"/>
                  <a:pt x="243" y="219"/>
                </a:cubicBezTo>
                <a:close/>
              </a:path>
            </a:pathLst>
          </a:custGeom>
          <a:solidFill>
            <a:srgbClr val="2F2F2F"/>
          </a:solidFill>
          <a:ln>
            <a:noFill/>
          </a:ln>
        </p:spPr>
        <p:txBody>
          <a:bodyPr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24" name="稻壳儿小白白(http://dwz.cn/Wu2UP)"/>
          <p:cNvSpPr txBox="1">
            <a:spLocks noChangeArrowheads="1"/>
          </p:cNvSpPr>
          <p:nvPr/>
        </p:nvSpPr>
        <p:spPr bwMode="auto">
          <a:xfrm>
            <a:off x="1321288" y="2548057"/>
            <a:ext cx="234559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800" dirty="0" smtClean="0">
                <a:latin typeface="微软雅黑" panose="020B0503020204020204" pitchFamily="34" charset="-122"/>
                <a:sym typeface="Arial" panose="020B0604020202020204" pitchFamily="34" charset="0"/>
              </a:rPr>
              <a:t>学会合理用力</a:t>
            </a:r>
            <a:endParaRPr lang="en-US" altLang="zh-CN" sz="2800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稻壳儿小白白(http://dwz.cn/Wu2UP)"/>
          <p:cNvSpPr txBox="1">
            <a:spLocks noChangeArrowheads="1"/>
          </p:cNvSpPr>
          <p:nvPr/>
        </p:nvSpPr>
        <p:spPr bwMode="auto">
          <a:xfrm>
            <a:off x="1334170" y="4546097"/>
            <a:ext cx="234559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800" dirty="0">
                <a:latin typeface="微软雅黑" panose="020B0503020204020204" pitchFamily="34" charset="-122"/>
                <a:sym typeface="Arial" panose="020B0604020202020204" pitchFamily="34" charset="0"/>
              </a:rPr>
              <a:t>调整</a:t>
            </a:r>
            <a:r>
              <a:rPr lang="zh-CN" altLang="en-US" sz="2800" dirty="0" smtClean="0">
                <a:latin typeface="微软雅黑" panose="020B0503020204020204" pitchFamily="34" charset="-122"/>
                <a:sym typeface="Arial" panose="020B0604020202020204" pitchFamily="34" charset="0"/>
              </a:rPr>
              <a:t>好坐姿</a:t>
            </a:r>
            <a:endParaRPr lang="en-US" altLang="zh-CN" sz="2800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稻壳儿小白白(http://dwz.cn/Wu2UP)"/>
          <p:cNvSpPr txBox="1">
            <a:spLocks noChangeArrowheads="1"/>
          </p:cNvSpPr>
          <p:nvPr/>
        </p:nvSpPr>
        <p:spPr bwMode="auto">
          <a:xfrm>
            <a:off x="8529734" y="2551697"/>
            <a:ext cx="234559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腰背肌肉锻炼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稻壳儿小白白(http://dwz.cn/Wu2UP)"/>
          <p:cNvSpPr txBox="1">
            <a:spLocks noChangeArrowheads="1"/>
          </p:cNvSpPr>
          <p:nvPr/>
        </p:nvSpPr>
        <p:spPr bwMode="auto">
          <a:xfrm>
            <a:off x="8529734" y="4710743"/>
            <a:ext cx="234559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800" dirty="0">
                <a:latin typeface="微软雅黑" panose="020B0503020204020204" pitchFamily="34" charset="-122"/>
                <a:sym typeface="Arial" panose="020B0604020202020204" pitchFamily="34" charset="0"/>
              </a:rPr>
              <a:t>要</a:t>
            </a:r>
            <a:r>
              <a:rPr lang="zh-CN" altLang="en-US" sz="2800" dirty="0" smtClean="0">
                <a:latin typeface="微软雅黑" panose="020B0503020204020204" pitchFamily="34" charset="-122"/>
                <a:sym typeface="Arial" panose="020B0604020202020204" pitchFamily="34" charset="0"/>
              </a:rPr>
              <a:t>养成良好的       生活习惯</a:t>
            </a:r>
            <a:endParaRPr lang="en-US" altLang="zh-CN" sz="2800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稻壳儿小白白(http://dwz.cn/Wu2UP)"/>
          <p:cNvSpPr txBox="1">
            <a:spLocks noChangeArrowheads="1"/>
          </p:cNvSpPr>
          <p:nvPr/>
        </p:nvSpPr>
        <p:spPr bwMode="auto">
          <a:xfrm>
            <a:off x="5176044" y="2909849"/>
            <a:ext cx="57063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预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稻壳儿小白白(http://dwz.cn/Wu2UP)"/>
          <p:cNvSpPr txBox="1">
            <a:spLocks noChangeArrowheads="1"/>
          </p:cNvSpPr>
          <p:nvPr/>
        </p:nvSpPr>
        <p:spPr bwMode="auto">
          <a:xfrm>
            <a:off x="6379437" y="2909849"/>
            <a:ext cx="57063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防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稻壳儿小白白(http://dwz.cn/Wu2UP)"/>
          <p:cNvSpPr txBox="1">
            <a:spLocks noChangeArrowheads="1"/>
          </p:cNvSpPr>
          <p:nvPr/>
        </p:nvSpPr>
        <p:spPr bwMode="auto">
          <a:xfrm>
            <a:off x="5169263" y="4093197"/>
            <a:ext cx="57063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方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稻壳儿小白白(http://dwz.cn/Wu2UP)"/>
          <p:cNvSpPr txBox="1">
            <a:spLocks noChangeArrowheads="1"/>
          </p:cNvSpPr>
          <p:nvPr/>
        </p:nvSpPr>
        <p:spPr bwMode="auto">
          <a:xfrm>
            <a:off x="6372656" y="4093197"/>
            <a:ext cx="57063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法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0" y="0"/>
            <a:ext cx="2452924" cy="2044559"/>
            <a:chOff x="0" y="0"/>
            <a:chExt cx="3593704" cy="2995422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21" name="文本框 20"/>
            <p:cNvSpPr txBox="1"/>
            <p:nvPr/>
          </p:nvSpPr>
          <p:spPr>
            <a:xfrm>
              <a:off x="1455369" y="576279"/>
              <a:ext cx="2138335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 smtClean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预防和治疗</a:t>
              </a:r>
              <a:endParaRPr lang="zh-CN" altLang="en-US" sz="2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383143" y="309782"/>
              <a:ext cx="1072226" cy="1119188"/>
              <a:chOff x="367902" y="350520"/>
              <a:chExt cx="1373575" cy="1433737"/>
            </a:xfrm>
          </p:grpSpPr>
          <p:sp>
            <p:nvSpPr>
              <p:cNvPr id="32" name="任意多边形 31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436166" y="460861"/>
                <a:ext cx="1305311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72174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19"/>
          <p:cNvSpPr/>
          <p:nvPr/>
        </p:nvSpPr>
        <p:spPr>
          <a:xfrm flipH="1" flipV="1">
            <a:off x="4421188" y="2160588"/>
            <a:ext cx="1636712" cy="1636712"/>
          </a:xfrm>
          <a:custGeom>
            <a:avLst/>
            <a:gdLst>
              <a:gd name="connsiteX0" fmla="*/ 1636295 w 1636295"/>
              <a:gd name="connsiteY0" fmla="*/ 1636295 h 1636295"/>
              <a:gd name="connsiteX1" fmla="*/ 818148 w 1636295"/>
              <a:gd name="connsiteY1" fmla="*/ 1636295 h 1636295"/>
              <a:gd name="connsiteX2" fmla="*/ 0 w 1636295"/>
              <a:gd name="connsiteY2" fmla="*/ 818147 h 1636295"/>
              <a:gd name="connsiteX3" fmla="*/ 1 w 1636295"/>
              <a:gd name="connsiteY3" fmla="*/ 818147 h 1636295"/>
              <a:gd name="connsiteX4" fmla="*/ 0 w 1636295"/>
              <a:gd name="connsiteY4" fmla="*/ 818127 h 1636295"/>
              <a:gd name="connsiteX5" fmla="*/ 4223 w 1636295"/>
              <a:gd name="connsiteY5" fmla="*/ 734496 h 1636295"/>
              <a:gd name="connsiteX6" fmla="*/ 16621 w 1636295"/>
              <a:gd name="connsiteY6" fmla="*/ 653262 h 1636295"/>
              <a:gd name="connsiteX7" fmla="*/ 18920 w 1636295"/>
              <a:gd name="connsiteY7" fmla="*/ 644322 h 1636295"/>
              <a:gd name="connsiteX8" fmla="*/ 40353 w 1636295"/>
              <a:gd name="connsiteY8" fmla="*/ 713368 h 1636295"/>
              <a:gd name="connsiteX9" fmla="*/ 513494 w 1636295"/>
              <a:gd name="connsiteY9" fmla="*/ 1026987 h 1636295"/>
              <a:gd name="connsiteX10" fmla="*/ 1026987 w 1636295"/>
              <a:gd name="connsiteY10" fmla="*/ 1026987 h 1636295"/>
              <a:gd name="connsiteX11" fmla="*/ 1026987 w 1636295"/>
              <a:gd name="connsiteY11" fmla="*/ 513493 h 1636295"/>
              <a:gd name="connsiteX12" fmla="*/ 713368 w 1636295"/>
              <a:gd name="connsiteY12" fmla="*/ 40352 h 1636295"/>
              <a:gd name="connsiteX13" fmla="*/ 644324 w 1636295"/>
              <a:gd name="connsiteY13" fmla="*/ 18919 h 1636295"/>
              <a:gd name="connsiteX14" fmla="*/ 653262 w 1636295"/>
              <a:gd name="connsiteY14" fmla="*/ 16621 h 1636295"/>
              <a:gd name="connsiteX15" fmla="*/ 734496 w 1636295"/>
              <a:gd name="connsiteY15" fmla="*/ 4223 h 1636295"/>
              <a:gd name="connsiteX16" fmla="*/ 818127 w 1636295"/>
              <a:gd name="connsiteY16" fmla="*/ 0 h 1636295"/>
              <a:gd name="connsiteX17" fmla="*/ 818147 w 1636295"/>
              <a:gd name="connsiteY17" fmla="*/ 1 h 1636295"/>
              <a:gd name="connsiteX18" fmla="*/ 818167 w 1636295"/>
              <a:gd name="connsiteY18" fmla="*/ 0 h 1636295"/>
              <a:gd name="connsiteX19" fmla="*/ 901798 w 1636295"/>
              <a:gd name="connsiteY19" fmla="*/ 4223 h 1636295"/>
              <a:gd name="connsiteX20" fmla="*/ 1636295 w 1636295"/>
              <a:gd name="connsiteY20" fmla="*/ 818147 h 1636295"/>
              <a:gd name="connsiteX21" fmla="*/ 1636295 w 1636295"/>
              <a:gd name="connsiteY21" fmla="*/ 1636295 h 1636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36295" h="1636295">
                <a:moveTo>
                  <a:pt x="1636295" y="1636295"/>
                </a:moveTo>
                <a:lnTo>
                  <a:pt x="818148" y="1636295"/>
                </a:lnTo>
                <a:cubicBezTo>
                  <a:pt x="366297" y="1636295"/>
                  <a:pt x="0" y="1269998"/>
                  <a:pt x="0" y="818147"/>
                </a:cubicBezTo>
                <a:lnTo>
                  <a:pt x="1" y="818147"/>
                </a:lnTo>
                <a:lnTo>
                  <a:pt x="0" y="818127"/>
                </a:lnTo>
                <a:lnTo>
                  <a:pt x="4223" y="734496"/>
                </a:lnTo>
                <a:cubicBezTo>
                  <a:pt x="7016" y="706992"/>
                  <a:pt x="11172" y="679891"/>
                  <a:pt x="16621" y="653262"/>
                </a:cubicBezTo>
                <a:lnTo>
                  <a:pt x="18920" y="644322"/>
                </a:lnTo>
                <a:lnTo>
                  <a:pt x="40353" y="713368"/>
                </a:lnTo>
                <a:cubicBezTo>
                  <a:pt x="118306" y="897669"/>
                  <a:pt x="300798" y="1026987"/>
                  <a:pt x="513494" y="1026987"/>
                </a:cubicBezTo>
                <a:lnTo>
                  <a:pt x="1026987" y="1026987"/>
                </a:lnTo>
                <a:lnTo>
                  <a:pt x="1026987" y="513493"/>
                </a:lnTo>
                <a:cubicBezTo>
                  <a:pt x="1026987" y="300797"/>
                  <a:pt x="897669" y="118305"/>
                  <a:pt x="713368" y="40352"/>
                </a:cubicBezTo>
                <a:lnTo>
                  <a:pt x="644324" y="18919"/>
                </a:lnTo>
                <a:lnTo>
                  <a:pt x="653262" y="16621"/>
                </a:lnTo>
                <a:cubicBezTo>
                  <a:pt x="679892" y="11172"/>
                  <a:pt x="706993" y="7016"/>
                  <a:pt x="734496" y="4223"/>
                </a:cubicBezTo>
                <a:lnTo>
                  <a:pt x="818127" y="0"/>
                </a:lnTo>
                <a:lnTo>
                  <a:pt x="818147" y="1"/>
                </a:lnTo>
                <a:lnTo>
                  <a:pt x="818167" y="0"/>
                </a:lnTo>
                <a:lnTo>
                  <a:pt x="901798" y="4223"/>
                </a:lnTo>
                <a:cubicBezTo>
                  <a:pt x="1314355" y="46120"/>
                  <a:pt x="1636295" y="394537"/>
                  <a:pt x="1636295" y="818147"/>
                </a:cubicBezTo>
                <a:lnTo>
                  <a:pt x="1636295" y="1636295"/>
                </a:lnTo>
                <a:close/>
              </a:path>
            </a:pathLst>
          </a:cu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任意多边形 18"/>
          <p:cNvSpPr/>
          <p:nvPr/>
        </p:nvSpPr>
        <p:spPr>
          <a:xfrm flipH="1" flipV="1">
            <a:off x="6057900" y="2160588"/>
            <a:ext cx="1636713" cy="1636712"/>
          </a:xfrm>
          <a:custGeom>
            <a:avLst/>
            <a:gdLst>
              <a:gd name="connsiteX0" fmla="*/ 818147 w 1636295"/>
              <a:gd name="connsiteY0" fmla="*/ 1636295 h 1636295"/>
              <a:gd name="connsiteX1" fmla="*/ 0 w 1636295"/>
              <a:gd name="connsiteY1" fmla="*/ 1636295 h 1636295"/>
              <a:gd name="connsiteX2" fmla="*/ 0 w 1636295"/>
              <a:gd name="connsiteY2" fmla="*/ 818147 h 1636295"/>
              <a:gd name="connsiteX3" fmla="*/ 734497 w 1636295"/>
              <a:gd name="connsiteY3" fmla="*/ 4223 h 1636295"/>
              <a:gd name="connsiteX4" fmla="*/ 818128 w 1636295"/>
              <a:gd name="connsiteY4" fmla="*/ 0 h 1636295"/>
              <a:gd name="connsiteX5" fmla="*/ 818148 w 1636295"/>
              <a:gd name="connsiteY5" fmla="*/ 1 h 1636295"/>
              <a:gd name="connsiteX6" fmla="*/ 818168 w 1636295"/>
              <a:gd name="connsiteY6" fmla="*/ 0 h 1636295"/>
              <a:gd name="connsiteX7" fmla="*/ 901799 w 1636295"/>
              <a:gd name="connsiteY7" fmla="*/ 4223 h 1636295"/>
              <a:gd name="connsiteX8" fmla="*/ 983033 w 1636295"/>
              <a:gd name="connsiteY8" fmla="*/ 16621 h 1636295"/>
              <a:gd name="connsiteX9" fmla="*/ 991971 w 1636295"/>
              <a:gd name="connsiteY9" fmla="*/ 18919 h 1636295"/>
              <a:gd name="connsiteX10" fmla="*/ 922927 w 1636295"/>
              <a:gd name="connsiteY10" fmla="*/ 40352 h 1636295"/>
              <a:gd name="connsiteX11" fmla="*/ 609308 w 1636295"/>
              <a:gd name="connsiteY11" fmla="*/ 513493 h 1636295"/>
              <a:gd name="connsiteX12" fmla="*/ 609308 w 1636295"/>
              <a:gd name="connsiteY12" fmla="*/ 1026987 h 1636295"/>
              <a:gd name="connsiteX13" fmla="*/ 1122801 w 1636295"/>
              <a:gd name="connsiteY13" fmla="*/ 1026987 h 1636295"/>
              <a:gd name="connsiteX14" fmla="*/ 1595942 w 1636295"/>
              <a:gd name="connsiteY14" fmla="*/ 713368 h 1636295"/>
              <a:gd name="connsiteX15" fmla="*/ 1617375 w 1636295"/>
              <a:gd name="connsiteY15" fmla="*/ 644322 h 1636295"/>
              <a:gd name="connsiteX16" fmla="*/ 1619674 w 1636295"/>
              <a:gd name="connsiteY16" fmla="*/ 653262 h 1636295"/>
              <a:gd name="connsiteX17" fmla="*/ 1632072 w 1636295"/>
              <a:gd name="connsiteY17" fmla="*/ 734496 h 1636295"/>
              <a:gd name="connsiteX18" fmla="*/ 1636295 w 1636295"/>
              <a:gd name="connsiteY18" fmla="*/ 818127 h 1636295"/>
              <a:gd name="connsiteX19" fmla="*/ 1636294 w 1636295"/>
              <a:gd name="connsiteY19" fmla="*/ 818147 h 1636295"/>
              <a:gd name="connsiteX20" fmla="*/ 1636295 w 1636295"/>
              <a:gd name="connsiteY20" fmla="*/ 818147 h 1636295"/>
              <a:gd name="connsiteX21" fmla="*/ 818147 w 1636295"/>
              <a:gd name="connsiteY21" fmla="*/ 1636295 h 1636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36295" h="1636295">
                <a:moveTo>
                  <a:pt x="818147" y="1636295"/>
                </a:moveTo>
                <a:lnTo>
                  <a:pt x="0" y="1636295"/>
                </a:lnTo>
                <a:lnTo>
                  <a:pt x="0" y="818147"/>
                </a:lnTo>
                <a:cubicBezTo>
                  <a:pt x="0" y="394537"/>
                  <a:pt x="321940" y="46120"/>
                  <a:pt x="734497" y="4223"/>
                </a:cubicBezTo>
                <a:lnTo>
                  <a:pt x="818128" y="0"/>
                </a:lnTo>
                <a:lnTo>
                  <a:pt x="818148" y="1"/>
                </a:lnTo>
                <a:lnTo>
                  <a:pt x="818168" y="0"/>
                </a:lnTo>
                <a:lnTo>
                  <a:pt x="901799" y="4223"/>
                </a:lnTo>
                <a:cubicBezTo>
                  <a:pt x="929302" y="7016"/>
                  <a:pt x="956403" y="11172"/>
                  <a:pt x="983033" y="16621"/>
                </a:cubicBezTo>
                <a:lnTo>
                  <a:pt x="991971" y="18919"/>
                </a:lnTo>
                <a:lnTo>
                  <a:pt x="922927" y="40352"/>
                </a:lnTo>
                <a:cubicBezTo>
                  <a:pt x="738626" y="118305"/>
                  <a:pt x="609308" y="300797"/>
                  <a:pt x="609308" y="513493"/>
                </a:cubicBezTo>
                <a:lnTo>
                  <a:pt x="609308" y="1026987"/>
                </a:lnTo>
                <a:lnTo>
                  <a:pt x="1122801" y="1026987"/>
                </a:lnTo>
                <a:cubicBezTo>
                  <a:pt x="1335497" y="1026987"/>
                  <a:pt x="1517989" y="897669"/>
                  <a:pt x="1595942" y="713368"/>
                </a:cubicBezTo>
                <a:lnTo>
                  <a:pt x="1617375" y="644322"/>
                </a:lnTo>
                <a:lnTo>
                  <a:pt x="1619674" y="653262"/>
                </a:lnTo>
                <a:cubicBezTo>
                  <a:pt x="1625123" y="679891"/>
                  <a:pt x="1629279" y="706992"/>
                  <a:pt x="1632072" y="734496"/>
                </a:cubicBezTo>
                <a:lnTo>
                  <a:pt x="1636295" y="818127"/>
                </a:lnTo>
                <a:lnTo>
                  <a:pt x="1636294" y="818147"/>
                </a:lnTo>
                <a:lnTo>
                  <a:pt x="1636295" y="818147"/>
                </a:lnTo>
                <a:cubicBezTo>
                  <a:pt x="1636295" y="1269998"/>
                  <a:pt x="1269998" y="1636295"/>
                  <a:pt x="818147" y="1636295"/>
                </a:cubicBezTo>
                <a:close/>
              </a:path>
            </a:pathLst>
          </a:cu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任意多边形 15"/>
          <p:cNvSpPr/>
          <p:nvPr/>
        </p:nvSpPr>
        <p:spPr>
          <a:xfrm flipH="1" flipV="1">
            <a:off x="4421188" y="3797300"/>
            <a:ext cx="1636712" cy="1635125"/>
          </a:xfrm>
          <a:custGeom>
            <a:avLst/>
            <a:gdLst>
              <a:gd name="connsiteX0" fmla="*/ 818167 w 1636295"/>
              <a:gd name="connsiteY0" fmla="*/ 1636295 h 1636295"/>
              <a:gd name="connsiteX1" fmla="*/ 818147 w 1636295"/>
              <a:gd name="connsiteY1" fmla="*/ 1636294 h 1636295"/>
              <a:gd name="connsiteX2" fmla="*/ 818127 w 1636295"/>
              <a:gd name="connsiteY2" fmla="*/ 1636295 h 1636295"/>
              <a:gd name="connsiteX3" fmla="*/ 734496 w 1636295"/>
              <a:gd name="connsiteY3" fmla="*/ 1632072 h 1636295"/>
              <a:gd name="connsiteX4" fmla="*/ 653262 w 1636295"/>
              <a:gd name="connsiteY4" fmla="*/ 1619674 h 1636295"/>
              <a:gd name="connsiteX5" fmla="*/ 644324 w 1636295"/>
              <a:gd name="connsiteY5" fmla="*/ 1617376 h 1636295"/>
              <a:gd name="connsiteX6" fmla="*/ 713368 w 1636295"/>
              <a:gd name="connsiteY6" fmla="*/ 1595943 h 1636295"/>
              <a:gd name="connsiteX7" fmla="*/ 1026987 w 1636295"/>
              <a:gd name="connsiteY7" fmla="*/ 1122802 h 1636295"/>
              <a:gd name="connsiteX8" fmla="*/ 1026987 w 1636295"/>
              <a:gd name="connsiteY8" fmla="*/ 609308 h 1636295"/>
              <a:gd name="connsiteX9" fmla="*/ 513494 w 1636295"/>
              <a:gd name="connsiteY9" fmla="*/ 609308 h 1636295"/>
              <a:gd name="connsiteX10" fmla="*/ 40353 w 1636295"/>
              <a:gd name="connsiteY10" fmla="*/ 922927 h 1636295"/>
              <a:gd name="connsiteX11" fmla="*/ 18920 w 1636295"/>
              <a:gd name="connsiteY11" fmla="*/ 991973 h 1636295"/>
              <a:gd name="connsiteX12" fmla="*/ 16621 w 1636295"/>
              <a:gd name="connsiteY12" fmla="*/ 983033 h 1636295"/>
              <a:gd name="connsiteX13" fmla="*/ 4223 w 1636295"/>
              <a:gd name="connsiteY13" fmla="*/ 901799 h 1636295"/>
              <a:gd name="connsiteX14" fmla="*/ 0 w 1636295"/>
              <a:gd name="connsiteY14" fmla="*/ 818168 h 1636295"/>
              <a:gd name="connsiteX15" fmla="*/ 1 w 1636295"/>
              <a:gd name="connsiteY15" fmla="*/ 818148 h 1636295"/>
              <a:gd name="connsiteX16" fmla="*/ 0 w 1636295"/>
              <a:gd name="connsiteY16" fmla="*/ 818148 h 1636295"/>
              <a:gd name="connsiteX17" fmla="*/ 818148 w 1636295"/>
              <a:gd name="connsiteY17" fmla="*/ 0 h 1636295"/>
              <a:gd name="connsiteX18" fmla="*/ 1636295 w 1636295"/>
              <a:gd name="connsiteY18" fmla="*/ 0 h 1636295"/>
              <a:gd name="connsiteX19" fmla="*/ 1636295 w 1636295"/>
              <a:gd name="connsiteY19" fmla="*/ 818148 h 1636295"/>
              <a:gd name="connsiteX20" fmla="*/ 901798 w 1636295"/>
              <a:gd name="connsiteY20" fmla="*/ 1632072 h 1636295"/>
              <a:gd name="connsiteX21" fmla="*/ 818167 w 1636295"/>
              <a:gd name="connsiteY21" fmla="*/ 1636295 h 1636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36295" h="1636295">
                <a:moveTo>
                  <a:pt x="818167" y="1636295"/>
                </a:moveTo>
                <a:lnTo>
                  <a:pt x="818147" y="1636294"/>
                </a:lnTo>
                <a:lnTo>
                  <a:pt x="818127" y="1636295"/>
                </a:lnTo>
                <a:lnTo>
                  <a:pt x="734496" y="1632072"/>
                </a:lnTo>
                <a:cubicBezTo>
                  <a:pt x="706993" y="1629279"/>
                  <a:pt x="679892" y="1625124"/>
                  <a:pt x="653262" y="1619674"/>
                </a:cubicBezTo>
                <a:lnTo>
                  <a:pt x="644324" y="1617376"/>
                </a:lnTo>
                <a:lnTo>
                  <a:pt x="713368" y="1595943"/>
                </a:lnTo>
                <a:cubicBezTo>
                  <a:pt x="897669" y="1517991"/>
                  <a:pt x="1026987" y="1335498"/>
                  <a:pt x="1026987" y="1122802"/>
                </a:cubicBezTo>
                <a:lnTo>
                  <a:pt x="1026987" y="609308"/>
                </a:lnTo>
                <a:lnTo>
                  <a:pt x="513494" y="609308"/>
                </a:lnTo>
                <a:cubicBezTo>
                  <a:pt x="300798" y="609308"/>
                  <a:pt x="118306" y="738626"/>
                  <a:pt x="40353" y="922927"/>
                </a:cubicBezTo>
                <a:lnTo>
                  <a:pt x="18920" y="991973"/>
                </a:lnTo>
                <a:lnTo>
                  <a:pt x="16621" y="983033"/>
                </a:lnTo>
                <a:cubicBezTo>
                  <a:pt x="11172" y="956404"/>
                  <a:pt x="7016" y="929303"/>
                  <a:pt x="4223" y="901799"/>
                </a:cubicBezTo>
                <a:lnTo>
                  <a:pt x="0" y="818168"/>
                </a:lnTo>
                <a:lnTo>
                  <a:pt x="1" y="818148"/>
                </a:lnTo>
                <a:lnTo>
                  <a:pt x="0" y="818148"/>
                </a:lnTo>
                <a:cubicBezTo>
                  <a:pt x="0" y="366297"/>
                  <a:pt x="366297" y="0"/>
                  <a:pt x="818148" y="0"/>
                </a:cubicBezTo>
                <a:lnTo>
                  <a:pt x="1636295" y="0"/>
                </a:lnTo>
                <a:lnTo>
                  <a:pt x="1636295" y="818148"/>
                </a:lnTo>
                <a:cubicBezTo>
                  <a:pt x="1636295" y="1241759"/>
                  <a:pt x="1314355" y="1590175"/>
                  <a:pt x="901798" y="1632072"/>
                </a:cubicBezTo>
                <a:lnTo>
                  <a:pt x="818167" y="1636295"/>
                </a:lnTo>
                <a:close/>
              </a:path>
            </a:pathLst>
          </a:cu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任意多边形 12"/>
          <p:cNvSpPr/>
          <p:nvPr/>
        </p:nvSpPr>
        <p:spPr>
          <a:xfrm flipH="1" flipV="1">
            <a:off x="6057900" y="3797300"/>
            <a:ext cx="1636713" cy="1635125"/>
          </a:xfrm>
          <a:custGeom>
            <a:avLst/>
            <a:gdLst>
              <a:gd name="connsiteX0" fmla="*/ 818168 w 1636295"/>
              <a:gd name="connsiteY0" fmla="*/ 1636295 h 1636295"/>
              <a:gd name="connsiteX1" fmla="*/ 818148 w 1636295"/>
              <a:gd name="connsiteY1" fmla="*/ 1636294 h 1636295"/>
              <a:gd name="connsiteX2" fmla="*/ 818128 w 1636295"/>
              <a:gd name="connsiteY2" fmla="*/ 1636295 h 1636295"/>
              <a:gd name="connsiteX3" fmla="*/ 734497 w 1636295"/>
              <a:gd name="connsiteY3" fmla="*/ 1632072 h 1636295"/>
              <a:gd name="connsiteX4" fmla="*/ 0 w 1636295"/>
              <a:gd name="connsiteY4" fmla="*/ 818148 h 1636295"/>
              <a:gd name="connsiteX5" fmla="*/ 0 w 1636295"/>
              <a:gd name="connsiteY5" fmla="*/ 0 h 1636295"/>
              <a:gd name="connsiteX6" fmla="*/ 818147 w 1636295"/>
              <a:gd name="connsiteY6" fmla="*/ 0 h 1636295"/>
              <a:gd name="connsiteX7" fmla="*/ 1636295 w 1636295"/>
              <a:gd name="connsiteY7" fmla="*/ 818148 h 1636295"/>
              <a:gd name="connsiteX8" fmla="*/ 1636294 w 1636295"/>
              <a:gd name="connsiteY8" fmla="*/ 818148 h 1636295"/>
              <a:gd name="connsiteX9" fmla="*/ 1636295 w 1636295"/>
              <a:gd name="connsiteY9" fmla="*/ 818168 h 1636295"/>
              <a:gd name="connsiteX10" fmla="*/ 1632072 w 1636295"/>
              <a:gd name="connsiteY10" fmla="*/ 901799 h 1636295"/>
              <a:gd name="connsiteX11" fmla="*/ 1619674 w 1636295"/>
              <a:gd name="connsiteY11" fmla="*/ 983033 h 1636295"/>
              <a:gd name="connsiteX12" fmla="*/ 1617375 w 1636295"/>
              <a:gd name="connsiteY12" fmla="*/ 991973 h 1636295"/>
              <a:gd name="connsiteX13" fmla="*/ 1595942 w 1636295"/>
              <a:gd name="connsiteY13" fmla="*/ 922927 h 1636295"/>
              <a:gd name="connsiteX14" fmla="*/ 1122801 w 1636295"/>
              <a:gd name="connsiteY14" fmla="*/ 609308 h 1636295"/>
              <a:gd name="connsiteX15" fmla="*/ 609308 w 1636295"/>
              <a:gd name="connsiteY15" fmla="*/ 609308 h 1636295"/>
              <a:gd name="connsiteX16" fmla="*/ 609308 w 1636295"/>
              <a:gd name="connsiteY16" fmla="*/ 1122802 h 1636295"/>
              <a:gd name="connsiteX17" fmla="*/ 922927 w 1636295"/>
              <a:gd name="connsiteY17" fmla="*/ 1595943 h 1636295"/>
              <a:gd name="connsiteX18" fmla="*/ 991971 w 1636295"/>
              <a:gd name="connsiteY18" fmla="*/ 1617376 h 1636295"/>
              <a:gd name="connsiteX19" fmla="*/ 983033 w 1636295"/>
              <a:gd name="connsiteY19" fmla="*/ 1619674 h 1636295"/>
              <a:gd name="connsiteX20" fmla="*/ 901799 w 1636295"/>
              <a:gd name="connsiteY20" fmla="*/ 1632072 h 1636295"/>
              <a:gd name="connsiteX21" fmla="*/ 818168 w 1636295"/>
              <a:gd name="connsiteY21" fmla="*/ 1636295 h 1636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36295" h="1636295">
                <a:moveTo>
                  <a:pt x="818168" y="1636295"/>
                </a:moveTo>
                <a:lnTo>
                  <a:pt x="818148" y="1636294"/>
                </a:lnTo>
                <a:lnTo>
                  <a:pt x="818128" y="1636295"/>
                </a:lnTo>
                <a:lnTo>
                  <a:pt x="734497" y="1632072"/>
                </a:lnTo>
                <a:cubicBezTo>
                  <a:pt x="321940" y="1590175"/>
                  <a:pt x="0" y="1241759"/>
                  <a:pt x="0" y="818148"/>
                </a:cubicBezTo>
                <a:lnTo>
                  <a:pt x="0" y="0"/>
                </a:lnTo>
                <a:lnTo>
                  <a:pt x="818147" y="0"/>
                </a:lnTo>
                <a:cubicBezTo>
                  <a:pt x="1269998" y="0"/>
                  <a:pt x="1636295" y="366297"/>
                  <a:pt x="1636295" y="818148"/>
                </a:cubicBezTo>
                <a:lnTo>
                  <a:pt x="1636294" y="818148"/>
                </a:lnTo>
                <a:lnTo>
                  <a:pt x="1636295" y="818168"/>
                </a:lnTo>
                <a:lnTo>
                  <a:pt x="1632072" y="901799"/>
                </a:lnTo>
                <a:cubicBezTo>
                  <a:pt x="1629279" y="929303"/>
                  <a:pt x="1625123" y="956404"/>
                  <a:pt x="1619674" y="983033"/>
                </a:cubicBezTo>
                <a:lnTo>
                  <a:pt x="1617375" y="991973"/>
                </a:lnTo>
                <a:lnTo>
                  <a:pt x="1595942" y="922927"/>
                </a:lnTo>
                <a:cubicBezTo>
                  <a:pt x="1517989" y="738626"/>
                  <a:pt x="1335497" y="609308"/>
                  <a:pt x="1122801" y="609308"/>
                </a:cubicBezTo>
                <a:lnTo>
                  <a:pt x="609308" y="609308"/>
                </a:lnTo>
                <a:lnTo>
                  <a:pt x="609308" y="1122802"/>
                </a:lnTo>
                <a:cubicBezTo>
                  <a:pt x="609308" y="1335498"/>
                  <a:pt x="738626" y="1517991"/>
                  <a:pt x="922927" y="1595943"/>
                </a:cubicBezTo>
                <a:lnTo>
                  <a:pt x="991971" y="1617376"/>
                </a:lnTo>
                <a:lnTo>
                  <a:pt x="983033" y="1619674"/>
                </a:lnTo>
                <a:cubicBezTo>
                  <a:pt x="956403" y="1625124"/>
                  <a:pt x="929302" y="1629279"/>
                  <a:pt x="901799" y="1632072"/>
                </a:cubicBezTo>
                <a:lnTo>
                  <a:pt x="818168" y="1636295"/>
                </a:lnTo>
                <a:close/>
              </a:path>
            </a:pathLst>
          </a:cu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Freeform 10"/>
          <p:cNvSpPr>
            <a:spLocks noEditPoints="1"/>
          </p:cNvSpPr>
          <p:nvPr/>
        </p:nvSpPr>
        <p:spPr bwMode="auto">
          <a:xfrm>
            <a:off x="5457825" y="3376613"/>
            <a:ext cx="1200150" cy="903287"/>
          </a:xfrm>
          <a:custGeom>
            <a:avLst/>
            <a:gdLst>
              <a:gd name="T0" fmla="*/ 222 w 434"/>
              <a:gd name="T1" fmla="*/ 75 h 328"/>
              <a:gd name="T2" fmla="*/ 251 w 434"/>
              <a:gd name="T3" fmla="*/ 10 h 328"/>
              <a:gd name="T4" fmla="*/ 198 w 434"/>
              <a:gd name="T5" fmla="*/ 21 h 328"/>
              <a:gd name="T6" fmla="*/ 147 w 434"/>
              <a:gd name="T7" fmla="*/ 13 h 328"/>
              <a:gd name="T8" fmla="*/ 179 w 434"/>
              <a:gd name="T9" fmla="*/ 76 h 328"/>
              <a:gd name="T10" fmla="*/ 182 w 434"/>
              <a:gd name="T11" fmla="*/ 309 h 328"/>
              <a:gd name="T12" fmla="*/ 222 w 434"/>
              <a:gd name="T13" fmla="*/ 75 h 328"/>
              <a:gd name="T14" fmla="*/ 243 w 434"/>
              <a:gd name="T15" fmla="*/ 219 h 328"/>
              <a:gd name="T16" fmla="*/ 233 w 434"/>
              <a:gd name="T17" fmla="*/ 237 h 328"/>
              <a:gd name="T18" fmla="*/ 212 w 434"/>
              <a:gd name="T19" fmla="*/ 245 h 328"/>
              <a:gd name="T20" fmla="*/ 212 w 434"/>
              <a:gd name="T21" fmla="*/ 252 h 328"/>
              <a:gd name="T22" fmla="*/ 210 w 434"/>
              <a:gd name="T23" fmla="*/ 258 h 328"/>
              <a:gd name="T24" fmla="*/ 202 w 434"/>
              <a:gd name="T25" fmla="*/ 259 h 328"/>
              <a:gd name="T26" fmla="*/ 197 w 434"/>
              <a:gd name="T27" fmla="*/ 252 h 328"/>
              <a:gd name="T28" fmla="*/ 197 w 434"/>
              <a:gd name="T29" fmla="*/ 244 h 328"/>
              <a:gd name="T30" fmla="*/ 194 w 434"/>
              <a:gd name="T31" fmla="*/ 243 h 328"/>
              <a:gd name="T32" fmla="*/ 176 w 434"/>
              <a:gd name="T33" fmla="*/ 232 h 328"/>
              <a:gd name="T34" fmla="*/ 170 w 434"/>
              <a:gd name="T35" fmla="*/ 223 h 328"/>
              <a:gd name="T36" fmla="*/ 169 w 434"/>
              <a:gd name="T37" fmla="*/ 220 h 328"/>
              <a:gd name="T38" fmla="*/ 168 w 434"/>
              <a:gd name="T39" fmla="*/ 217 h 328"/>
              <a:gd name="T40" fmla="*/ 169 w 434"/>
              <a:gd name="T41" fmla="*/ 213 h 328"/>
              <a:gd name="T42" fmla="*/ 176 w 434"/>
              <a:gd name="T43" fmla="*/ 209 h 328"/>
              <a:gd name="T44" fmla="*/ 183 w 434"/>
              <a:gd name="T45" fmla="*/ 214 h 328"/>
              <a:gd name="T46" fmla="*/ 184 w 434"/>
              <a:gd name="T47" fmla="*/ 217 h 328"/>
              <a:gd name="T48" fmla="*/ 185 w 434"/>
              <a:gd name="T49" fmla="*/ 219 h 328"/>
              <a:gd name="T50" fmla="*/ 188 w 434"/>
              <a:gd name="T51" fmla="*/ 223 h 328"/>
              <a:gd name="T52" fmla="*/ 197 w 434"/>
              <a:gd name="T53" fmla="*/ 229 h 328"/>
              <a:gd name="T54" fmla="*/ 197 w 434"/>
              <a:gd name="T55" fmla="*/ 199 h 328"/>
              <a:gd name="T56" fmla="*/ 178 w 434"/>
              <a:gd name="T57" fmla="*/ 191 h 328"/>
              <a:gd name="T58" fmla="*/ 171 w 434"/>
              <a:gd name="T59" fmla="*/ 183 h 328"/>
              <a:gd name="T60" fmla="*/ 169 w 434"/>
              <a:gd name="T61" fmla="*/ 172 h 328"/>
              <a:gd name="T62" fmla="*/ 171 w 434"/>
              <a:gd name="T63" fmla="*/ 162 h 328"/>
              <a:gd name="T64" fmla="*/ 177 w 434"/>
              <a:gd name="T65" fmla="*/ 153 h 328"/>
              <a:gd name="T66" fmla="*/ 197 w 434"/>
              <a:gd name="T67" fmla="*/ 144 h 328"/>
              <a:gd name="T68" fmla="*/ 197 w 434"/>
              <a:gd name="T69" fmla="*/ 144 h 328"/>
              <a:gd name="T70" fmla="*/ 197 w 434"/>
              <a:gd name="T71" fmla="*/ 136 h 328"/>
              <a:gd name="T72" fmla="*/ 200 w 434"/>
              <a:gd name="T73" fmla="*/ 131 h 328"/>
              <a:gd name="T74" fmla="*/ 208 w 434"/>
              <a:gd name="T75" fmla="*/ 129 h 328"/>
              <a:gd name="T76" fmla="*/ 212 w 434"/>
              <a:gd name="T77" fmla="*/ 136 h 328"/>
              <a:gd name="T78" fmla="*/ 212 w 434"/>
              <a:gd name="T79" fmla="*/ 144 h 328"/>
              <a:gd name="T80" fmla="*/ 212 w 434"/>
              <a:gd name="T81" fmla="*/ 144 h 328"/>
              <a:gd name="T82" fmla="*/ 215 w 434"/>
              <a:gd name="T83" fmla="*/ 145 h 328"/>
              <a:gd name="T84" fmla="*/ 235 w 434"/>
              <a:gd name="T85" fmla="*/ 154 h 328"/>
              <a:gd name="T86" fmla="*/ 240 w 434"/>
              <a:gd name="T87" fmla="*/ 163 h 328"/>
              <a:gd name="T88" fmla="*/ 242 w 434"/>
              <a:gd name="T89" fmla="*/ 165 h 328"/>
              <a:gd name="T90" fmla="*/ 242 w 434"/>
              <a:gd name="T91" fmla="*/ 168 h 328"/>
              <a:gd name="T92" fmla="*/ 242 w 434"/>
              <a:gd name="T93" fmla="*/ 172 h 328"/>
              <a:gd name="T94" fmla="*/ 235 w 434"/>
              <a:gd name="T95" fmla="*/ 177 h 328"/>
              <a:gd name="T96" fmla="*/ 228 w 434"/>
              <a:gd name="T97" fmla="*/ 172 h 328"/>
              <a:gd name="T98" fmla="*/ 227 w 434"/>
              <a:gd name="T99" fmla="*/ 169 h 328"/>
              <a:gd name="T100" fmla="*/ 226 w 434"/>
              <a:gd name="T101" fmla="*/ 167 h 328"/>
              <a:gd name="T102" fmla="*/ 222 w 434"/>
              <a:gd name="T103" fmla="*/ 163 h 328"/>
              <a:gd name="T104" fmla="*/ 212 w 434"/>
              <a:gd name="T105" fmla="*/ 159 h 328"/>
              <a:gd name="T106" fmla="*/ 212 w 434"/>
              <a:gd name="T107" fmla="*/ 187 h 328"/>
              <a:gd name="T108" fmla="*/ 225 w 434"/>
              <a:gd name="T109" fmla="*/ 191 h 328"/>
              <a:gd name="T110" fmla="*/ 240 w 434"/>
              <a:gd name="T111" fmla="*/ 203 h 328"/>
              <a:gd name="T112" fmla="*/ 240 w 434"/>
              <a:gd name="T113" fmla="*/ 203 h 328"/>
              <a:gd name="T114" fmla="*/ 240 w 434"/>
              <a:gd name="T115" fmla="*/ 203 h 328"/>
              <a:gd name="T116" fmla="*/ 243 w 434"/>
              <a:gd name="T117" fmla="*/ 219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4" h="328">
                <a:moveTo>
                  <a:pt x="222" y="75"/>
                </a:moveTo>
                <a:cubicBezTo>
                  <a:pt x="245" y="55"/>
                  <a:pt x="260" y="12"/>
                  <a:pt x="251" y="10"/>
                </a:cubicBezTo>
                <a:cubicBezTo>
                  <a:pt x="238" y="8"/>
                  <a:pt x="211" y="19"/>
                  <a:pt x="198" y="21"/>
                </a:cubicBezTo>
                <a:cubicBezTo>
                  <a:pt x="179" y="23"/>
                  <a:pt x="159" y="0"/>
                  <a:pt x="147" y="13"/>
                </a:cubicBezTo>
                <a:cubicBezTo>
                  <a:pt x="138" y="23"/>
                  <a:pt x="154" y="60"/>
                  <a:pt x="179" y="76"/>
                </a:cubicBezTo>
                <a:cubicBezTo>
                  <a:pt x="105" y="113"/>
                  <a:pt x="0" y="296"/>
                  <a:pt x="182" y="309"/>
                </a:cubicBezTo>
                <a:cubicBezTo>
                  <a:pt x="434" y="328"/>
                  <a:pt x="308" y="110"/>
                  <a:pt x="222" y="75"/>
                </a:cubicBezTo>
                <a:close/>
                <a:moveTo>
                  <a:pt x="243" y="219"/>
                </a:moveTo>
                <a:cubicBezTo>
                  <a:pt x="243" y="226"/>
                  <a:pt x="239" y="233"/>
                  <a:pt x="233" y="237"/>
                </a:cubicBezTo>
                <a:cubicBezTo>
                  <a:pt x="227" y="242"/>
                  <a:pt x="220" y="244"/>
                  <a:pt x="212" y="245"/>
                </a:cubicBezTo>
                <a:cubicBezTo>
                  <a:pt x="212" y="252"/>
                  <a:pt x="212" y="252"/>
                  <a:pt x="212" y="252"/>
                </a:cubicBezTo>
                <a:cubicBezTo>
                  <a:pt x="212" y="255"/>
                  <a:pt x="211" y="257"/>
                  <a:pt x="210" y="258"/>
                </a:cubicBezTo>
                <a:cubicBezTo>
                  <a:pt x="208" y="260"/>
                  <a:pt x="204" y="260"/>
                  <a:pt x="202" y="259"/>
                </a:cubicBezTo>
                <a:cubicBezTo>
                  <a:pt x="199" y="258"/>
                  <a:pt x="197" y="255"/>
                  <a:pt x="197" y="252"/>
                </a:cubicBezTo>
                <a:cubicBezTo>
                  <a:pt x="197" y="244"/>
                  <a:pt x="197" y="244"/>
                  <a:pt x="197" y="244"/>
                </a:cubicBezTo>
                <a:cubicBezTo>
                  <a:pt x="196" y="244"/>
                  <a:pt x="195" y="243"/>
                  <a:pt x="194" y="243"/>
                </a:cubicBezTo>
                <a:cubicBezTo>
                  <a:pt x="187" y="241"/>
                  <a:pt x="180" y="237"/>
                  <a:pt x="176" y="232"/>
                </a:cubicBezTo>
                <a:cubicBezTo>
                  <a:pt x="173" y="229"/>
                  <a:pt x="171" y="226"/>
                  <a:pt x="170" y="223"/>
                </a:cubicBezTo>
                <a:cubicBezTo>
                  <a:pt x="170" y="222"/>
                  <a:pt x="169" y="221"/>
                  <a:pt x="169" y="220"/>
                </a:cubicBezTo>
                <a:cubicBezTo>
                  <a:pt x="169" y="219"/>
                  <a:pt x="169" y="218"/>
                  <a:pt x="168" y="217"/>
                </a:cubicBezTo>
                <a:cubicBezTo>
                  <a:pt x="168" y="216"/>
                  <a:pt x="169" y="214"/>
                  <a:pt x="169" y="213"/>
                </a:cubicBezTo>
                <a:cubicBezTo>
                  <a:pt x="171" y="211"/>
                  <a:pt x="174" y="209"/>
                  <a:pt x="176" y="209"/>
                </a:cubicBezTo>
                <a:cubicBezTo>
                  <a:pt x="179" y="210"/>
                  <a:pt x="182" y="212"/>
                  <a:pt x="183" y="214"/>
                </a:cubicBezTo>
                <a:cubicBezTo>
                  <a:pt x="183" y="215"/>
                  <a:pt x="183" y="216"/>
                  <a:pt x="184" y="217"/>
                </a:cubicBezTo>
                <a:cubicBezTo>
                  <a:pt x="184" y="218"/>
                  <a:pt x="184" y="219"/>
                  <a:pt x="185" y="219"/>
                </a:cubicBezTo>
                <a:cubicBezTo>
                  <a:pt x="186" y="221"/>
                  <a:pt x="187" y="222"/>
                  <a:pt x="188" y="223"/>
                </a:cubicBezTo>
                <a:cubicBezTo>
                  <a:pt x="191" y="226"/>
                  <a:pt x="194" y="228"/>
                  <a:pt x="197" y="229"/>
                </a:cubicBezTo>
                <a:cubicBezTo>
                  <a:pt x="197" y="199"/>
                  <a:pt x="197" y="199"/>
                  <a:pt x="197" y="199"/>
                </a:cubicBezTo>
                <a:cubicBezTo>
                  <a:pt x="191" y="198"/>
                  <a:pt x="184" y="195"/>
                  <a:pt x="178" y="191"/>
                </a:cubicBezTo>
                <a:cubicBezTo>
                  <a:pt x="175" y="189"/>
                  <a:pt x="173" y="186"/>
                  <a:pt x="171" y="183"/>
                </a:cubicBezTo>
                <a:cubicBezTo>
                  <a:pt x="170" y="180"/>
                  <a:pt x="169" y="176"/>
                  <a:pt x="169" y="172"/>
                </a:cubicBezTo>
                <a:cubicBezTo>
                  <a:pt x="169" y="169"/>
                  <a:pt x="170" y="165"/>
                  <a:pt x="171" y="162"/>
                </a:cubicBezTo>
                <a:cubicBezTo>
                  <a:pt x="173" y="158"/>
                  <a:pt x="175" y="156"/>
                  <a:pt x="177" y="153"/>
                </a:cubicBezTo>
                <a:cubicBezTo>
                  <a:pt x="183" y="148"/>
                  <a:pt x="190" y="145"/>
                  <a:pt x="197" y="144"/>
                </a:cubicBezTo>
                <a:cubicBezTo>
                  <a:pt x="197" y="144"/>
                  <a:pt x="197" y="144"/>
                  <a:pt x="197" y="144"/>
                </a:cubicBezTo>
                <a:cubicBezTo>
                  <a:pt x="197" y="136"/>
                  <a:pt x="197" y="136"/>
                  <a:pt x="197" y="136"/>
                </a:cubicBezTo>
                <a:cubicBezTo>
                  <a:pt x="197" y="134"/>
                  <a:pt x="198" y="132"/>
                  <a:pt x="200" y="131"/>
                </a:cubicBezTo>
                <a:cubicBezTo>
                  <a:pt x="202" y="129"/>
                  <a:pt x="205" y="128"/>
                  <a:pt x="208" y="129"/>
                </a:cubicBezTo>
                <a:cubicBezTo>
                  <a:pt x="211" y="131"/>
                  <a:pt x="212" y="133"/>
                  <a:pt x="212" y="136"/>
                </a:cubicBezTo>
                <a:cubicBezTo>
                  <a:pt x="212" y="144"/>
                  <a:pt x="212" y="144"/>
                  <a:pt x="212" y="144"/>
                </a:cubicBezTo>
                <a:cubicBezTo>
                  <a:pt x="212" y="144"/>
                  <a:pt x="212" y="144"/>
                  <a:pt x="212" y="144"/>
                </a:cubicBezTo>
                <a:cubicBezTo>
                  <a:pt x="213" y="145"/>
                  <a:pt x="214" y="145"/>
                  <a:pt x="215" y="145"/>
                </a:cubicBezTo>
                <a:cubicBezTo>
                  <a:pt x="222" y="146"/>
                  <a:pt x="229" y="149"/>
                  <a:pt x="235" y="154"/>
                </a:cubicBezTo>
                <a:cubicBezTo>
                  <a:pt x="237" y="157"/>
                  <a:pt x="239" y="160"/>
                  <a:pt x="240" y="163"/>
                </a:cubicBezTo>
                <a:cubicBezTo>
                  <a:pt x="241" y="164"/>
                  <a:pt x="241" y="165"/>
                  <a:pt x="242" y="165"/>
                </a:cubicBezTo>
                <a:cubicBezTo>
                  <a:pt x="242" y="166"/>
                  <a:pt x="242" y="167"/>
                  <a:pt x="242" y="168"/>
                </a:cubicBezTo>
                <a:cubicBezTo>
                  <a:pt x="242" y="170"/>
                  <a:pt x="242" y="171"/>
                  <a:pt x="242" y="172"/>
                </a:cubicBezTo>
                <a:cubicBezTo>
                  <a:pt x="240" y="175"/>
                  <a:pt x="238" y="177"/>
                  <a:pt x="235" y="177"/>
                </a:cubicBezTo>
                <a:cubicBezTo>
                  <a:pt x="232" y="176"/>
                  <a:pt x="229" y="175"/>
                  <a:pt x="228" y="172"/>
                </a:cubicBezTo>
                <a:cubicBezTo>
                  <a:pt x="228" y="171"/>
                  <a:pt x="228" y="170"/>
                  <a:pt x="227" y="169"/>
                </a:cubicBezTo>
                <a:cubicBezTo>
                  <a:pt x="227" y="169"/>
                  <a:pt x="226" y="168"/>
                  <a:pt x="226" y="167"/>
                </a:cubicBezTo>
                <a:cubicBezTo>
                  <a:pt x="225" y="166"/>
                  <a:pt x="224" y="164"/>
                  <a:pt x="222" y="163"/>
                </a:cubicBezTo>
                <a:cubicBezTo>
                  <a:pt x="219" y="161"/>
                  <a:pt x="216" y="160"/>
                  <a:pt x="212" y="159"/>
                </a:cubicBezTo>
                <a:cubicBezTo>
                  <a:pt x="212" y="187"/>
                  <a:pt x="212" y="187"/>
                  <a:pt x="212" y="187"/>
                </a:cubicBezTo>
                <a:cubicBezTo>
                  <a:pt x="217" y="188"/>
                  <a:pt x="221" y="190"/>
                  <a:pt x="225" y="191"/>
                </a:cubicBezTo>
                <a:cubicBezTo>
                  <a:pt x="231" y="194"/>
                  <a:pt x="237" y="197"/>
                  <a:pt x="240" y="203"/>
                </a:cubicBezTo>
                <a:cubicBezTo>
                  <a:pt x="240" y="202"/>
                  <a:pt x="239" y="201"/>
                  <a:pt x="240" y="203"/>
                </a:cubicBezTo>
                <a:cubicBezTo>
                  <a:pt x="241" y="205"/>
                  <a:pt x="241" y="204"/>
                  <a:pt x="240" y="203"/>
                </a:cubicBezTo>
                <a:cubicBezTo>
                  <a:pt x="243" y="208"/>
                  <a:pt x="244" y="214"/>
                  <a:pt x="243" y="219"/>
                </a:cubicBezTo>
                <a:close/>
              </a:path>
            </a:pathLst>
          </a:custGeom>
          <a:solidFill>
            <a:srgbClr val="2F2F2F"/>
          </a:solidFill>
          <a:ln>
            <a:noFill/>
          </a:ln>
        </p:spPr>
        <p:txBody>
          <a:bodyPr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24" name="稻壳儿小白白(http://dwz.cn/Wu2UP)"/>
          <p:cNvSpPr txBox="1">
            <a:spLocks noChangeArrowheads="1"/>
          </p:cNvSpPr>
          <p:nvPr/>
        </p:nvSpPr>
        <p:spPr bwMode="auto">
          <a:xfrm>
            <a:off x="1314824" y="2007018"/>
            <a:ext cx="2345597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400" dirty="0">
                <a:solidFill>
                  <a:srgbClr val="DC75A5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卧床休息</a:t>
            </a:r>
            <a:r>
              <a:rPr lang="zh-CN" altLang="en-US" sz="1400" dirty="0">
                <a:latin typeface="微软雅黑" panose="020B0503020204020204" pitchFamily="34" charset="-122"/>
                <a:sym typeface="Arial" panose="020B0604020202020204" pitchFamily="34" charset="0"/>
              </a:rPr>
              <a:t>是治疗腰椎间盘突出症的一种传统而有效的方法。卧于加垫子的木板床上，能使腰部软组织得到充分的松弛和休息，缓解肌肉痉挛，促进血液循环，清除致痛物，这样能明显减轻疼痛，恢复功能。</a:t>
            </a:r>
            <a:endParaRPr lang="en-US" altLang="zh-CN" sz="1400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稻壳儿小白白(http://dwz.cn/Wu2UP)"/>
          <p:cNvSpPr txBox="1">
            <a:spLocks noChangeArrowheads="1"/>
          </p:cNvSpPr>
          <p:nvPr/>
        </p:nvSpPr>
        <p:spPr bwMode="auto">
          <a:xfrm>
            <a:off x="1303588" y="4172134"/>
            <a:ext cx="2345597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400" dirty="0">
                <a:solidFill>
                  <a:srgbClr val="DC75A5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良肢位</a:t>
            </a:r>
            <a:r>
              <a:rPr lang="zh-CN" altLang="en-US" sz="1400" dirty="0">
                <a:latin typeface="微软雅黑" panose="020B0503020204020204" pitchFamily="34" charset="-122"/>
                <a:sym typeface="Arial" panose="020B0604020202020204" pitchFamily="34" charset="0"/>
              </a:rPr>
              <a:t>枕头的高度一般以压缩后和自己的的拳头高度相当或略低为宜，长度已超过自己的肩宽</a:t>
            </a:r>
            <a:r>
              <a:rPr lang="en-US" altLang="zh-CN" sz="1400" dirty="0">
                <a:latin typeface="微软雅黑" panose="020B0503020204020204" pitchFamily="34" charset="-122"/>
                <a:sym typeface="Arial" panose="020B0604020202020204" pitchFamily="34" charset="0"/>
              </a:rPr>
              <a:t>10</a:t>
            </a:r>
            <a:r>
              <a:rPr lang="zh-CN" altLang="en-US" sz="1400" dirty="0">
                <a:latin typeface="微软雅黑" panose="020B0503020204020204" pitchFamily="34" charset="-122"/>
                <a:sym typeface="Arial" panose="020B0604020202020204" pitchFamily="34" charset="0"/>
              </a:rPr>
              <a:t>～</a:t>
            </a:r>
            <a:r>
              <a:rPr lang="en-US" altLang="zh-CN" sz="1400" dirty="0">
                <a:latin typeface="微软雅黑" panose="020B0503020204020204" pitchFamily="34" charset="-122"/>
                <a:sym typeface="Arial" panose="020B0604020202020204" pitchFamily="34" charset="0"/>
              </a:rPr>
              <a:t>15cm</a:t>
            </a:r>
            <a:r>
              <a:rPr lang="zh-CN" altLang="en-US" sz="1400" dirty="0">
                <a:latin typeface="微软雅黑" panose="020B0503020204020204" pitchFamily="34" charset="-122"/>
                <a:sym typeface="Arial" panose="020B0604020202020204" pitchFamily="34" charset="0"/>
              </a:rPr>
              <a:t>为宜，和颈部后面相接触的部位最高，以衬托颈曲，维持颈部正常生理曲度，而和后枕部相接触的部位要低一些，软一些，起辅助作用，枕头的硬度也应适当。</a:t>
            </a:r>
            <a:endParaRPr lang="en-US" altLang="zh-CN" sz="1400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稻壳儿小白白(http://dwz.cn/Wu2UP)"/>
          <p:cNvSpPr txBox="1">
            <a:spLocks noChangeArrowheads="1"/>
          </p:cNvSpPr>
          <p:nvPr/>
        </p:nvSpPr>
        <p:spPr bwMode="auto">
          <a:xfrm>
            <a:off x="8440282" y="2114739"/>
            <a:ext cx="2345597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400" dirty="0">
                <a:solidFill>
                  <a:srgbClr val="DC75A5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药物治疗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患者如疼痛剧烈，不能平卧，不能入睡，难以忍受者，应首先给予有效的止痛药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。消除神经根炎。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如果疼痛不太剧烈，则用抗炎和止痛药内服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，以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尽量减轻患者的痛苦，也有利于施行其他康复疗法。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稻壳儿小白白(http://dwz.cn/Wu2UP)"/>
          <p:cNvSpPr txBox="1">
            <a:spLocks noChangeArrowheads="1"/>
          </p:cNvSpPr>
          <p:nvPr/>
        </p:nvSpPr>
        <p:spPr bwMode="auto">
          <a:xfrm>
            <a:off x="8440282" y="4172134"/>
            <a:ext cx="2345597" cy="215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400" dirty="0">
                <a:solidFill>
                  <a:srgbClr val="DC75A5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腰背肌的训练</a:t>
            </a:r>
            <a:r>
              <a:rPr lang="zh-CN" altLang="en-US" sz="1400" dirty="0">
                <a:latin typeface="微软雅黑" panose="020B0503020204020204" pitchFamily="34" charset="-122"/>
                <a:sym typeface="Arial" panose="020B0604020202020204" pitchFamily="34" charset="0"/>
              </a:rPr>
              <a:t>在防治腰椎间盘突出症方面，有着不可忽视的作用。在着重锻炼腰背肌的基础上，兼顾加强腰部和双下肢功能运动，调整腰椎两侧和下肢肌张力，而达到缓解症状的功效。选择适宜的方法，注意动作的准确性，严格掌握循序渐进的原则，避寒保暖，持之以恒，坚持锻炼。</a:t>
            </a:r>
            <a:endParaRPr lang="en-US" altLang="zh-CN" sz="1400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稻壳儿小白白(http://dwz.cn/Wu2UP)"/>
          <p:cNvSpPr txBox="1">
            <a:spLocks noChangeArrowheads="1"/>
          </p:cNvSpPr>
          <p:nvPr/>
        </p:nvSpPr>
        <p:spPr bwMode="auto">
          <a:xfrm>
            <a:off x="5176044" y="2909849"/>
            <a:ext cx="57063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治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稻壳儿小白白(http://dwz.cn/Wu2UP)"/>
          <p:cNvSpPr txBox="1">
            <a:spLocks noChangeArrowheads="1"/>
          </p:cNvSpPr>
          <p:nvPr/>
        </p:nvSpPr>
        <p:spPr bwMode="auto">
          <a:xfrm>
            <a:off x="6379437" y="2909849"/>
            <a:ext cx="57063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44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疗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稻壳儿小白白(http://dwz.cn/Wu2UP)"/>
          <p:cNvSpPr txBox="1">
            <a:spLocks noChangeArrowheads="1"/>
          </p:cNvSpPr>
          <p:nvPr/>
        </p:nvSpPr>
        <p:spPr bwMode="auto">
          <a:xfrm>
            <a:off x="5169263" y="4093197"/>
            <a:ext cx="57063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方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稻壳儿小白白(http://dwz.cn/Wu2UP)"/>
          <p:cNvSpPr txBox="1">
            <a:spLocks noChangeArrowheads="1"/>
          </p:cNvSpPr>
          <p:nvPr/>
        </p:nvSpPr>
        <p:spPr bwMode="auto">
          <a:xfrm>
            <a:off x="6372656" y="4093197"/>
            <a:ext cx="57063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法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0" y="0"/>
            <a:ext cx="2452924" cy="2044559"/>
            <a:chOff x="0" y="0"/>
            <a:chExt cx="3593704" cy="2995422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21" name="文本框 20"/>
            <p:cNvSpPr txBox="1"/>
            <p:nvPr/>
          </p:nvSpPr>
          <p:spPr>
            <a:xfrm>
              <a:off x="1455369" y="576279"/>
              <a:ext cx="2138335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 smtClean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预防和治疗</a:t>
              </a:r>
              <a:endParaRPr lang="zh-CN" altLang="en-US" sz="2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383143" y="309782"/>
              <a:ext cx="1072226" cy="1119188"/>
              <a:chOff x="367902" y="350520"/>
              <a:chExt cx="1373575" cy="1433737"/>
            </a:xfrm>
          </p:grpSpPr>
          <p:sp>
            <p:nvSpPr>
              <p:cNvPr id="32" name="任意多边形 31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436166" y="460861"/>
                <a:ext cx="1305311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463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7" t="9293" r="40874" b="16219"/>
          <a:stretch>
            <a:fillRect/>
          </a:stretch>
        </p:blipFill>
        <p:spPr>
          <a:xfrm rot="5400000">
            <a:off x="2670811" y="-2663189"/>
            <a:ext cx="6850379" cy="12192000"/>
          </a:xfrm>
          <a:prstGeom prst="rect">
            <a:avLst/>
          </a:prstGeom>
        </p:spPr>
      </p:pic>
      <p:sp>
        <p:nvSpPr>
          <p:cNvPr id="4" name="任意多边形 3"/>
          <p:cNvSpPr/>
          <p:nvPr/>
        </p:nvSpPr>
        <p:spPr>
          <a:xfrm>
            <a:off x="1038462" y="1021080"/>
            <a:ext cx="3480826" cy="4876802"/>
          </a:xfrm>
          <a:custGeom>
            <a:avLst/>
            <a:gdLst>
              <a:gd name="connsiteX0" fmla="*/ 0 w 3480826"/>
              <a:gd name="connsiteY0" fmla="*/ 0 h 4876802"/>
              <a:gd name="connsiteX1" fmla="*/ 3480826 w 3480826"/>
              <a:gd name="connsiteY1" fmla="*/ 0 h 4876802"/>
              <a:gd name="connsiteX2" fmla="*/ 3480826 w 3480826"/>
              <a:gd name="connsiteY2" fmla="*/ 606306 h 4876802"/>
              <a:gd name="connsiteX3" fmla="*/ 3345248 w 3480826"/>
              <a:gd name="connsiteY3" fmla="*/ 606306 h 4876802"/>
              <a:gd name="connsiteX4" fmla="*/ 3345248 w 3480826"/>
              <a:gd name="connsiteY4" fmla="*/ 135578 h 4876802"/>
              <a:gd name="connsiteX5" fmla="*/ 135578 w 3480826"/>
              <a:gd name="connsiteY5" fmla="*/ 135578 h 4876802"/>
              <a:gd name="connsiteX6" fmla="*/ 135578 w 3480826"/>
              <a:gd name="connsiteY6" fmla="*/ 4741224 h 4876802"/>
              <a:gd name="connsiteX7" fmla="*/ 3345248 w 3480826"/>
              <a:gd name="connsiteY7" fmla="*/ 4741224 h 4876802"/>
              <a:gd name="connsiteX8" fmla="*/ 3345248 w 3480826"/>
              <a:gd name="connsiteY8" fmla="*/ 4275356 h 4876802"/>
              <a:gd name="connsiteX9" fmla="*/ 3480826 w 3480826"/>
              <a:gd name="connsiteY9" fmla="*/ 4275356 h 4876802"/>
              <a:gd name="connsiteX10" fmla="*/ 3480826 w 3480826"/>
              <a:gd name="connsiteY10" fmla="*/ 4876802 h 4876802"/>
              <a:gd name="connsiteX11" fmla="*/ 0 w 3480826"/>
              <a:gd name="connsiteY11" fmla="*/ 4876802 h 4876802"/>
              <a:gd name="connsiteX12" fmla="*/ 0 w 3480826"/>
              <a:gd name="connsiteY12" fmla="*/ 0 h 4876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80826" h="4876802">
                <a:moveTo>
                  <a:pt x="0" y="0"/>
                </a:moveTo>
                <a:lnTo>
                  <a:pt x="3480826" y="0"/>
                </a:lnTo>
                <a:lnTo>
                  <a:pt x="3480826" y="606306"/>
                </a:lnTo>
                <a:lnTo>
                  <a:pt x="3345248" y="606306"/>
                </a:lnTo>
                <a:lnTo>
                  <a:pt x="3345248" y="135578"/>
                </a:lnTo>
                <a:lnTo>
                  <a:pt x="135578" y="135578"/>
                </a:lnTo>
                <a:lnTo>
                  <a:pt x="135578" y="4741224"/>
                </a:lnTo>
                <a:lnTo>
                  <a:pt x="3345248" y="4741224"/>
                </a:lnTo>
                <a:lnTo>
                  <a:pt x="3345248" y="4275356"/>
                </a:lnTo>
                <a:lnTo>
                  <a:pt x="3480826" y="4275356"/>
                </a:lnTo>
                <a:lnTo>
                  <a:pt x="3480826" y="4876802"/>
                </a:lnTo>
                <a:lnTo>
                  <a:pt x="0" y="4876802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22859" y="3188860"/>
            <a:ext cx="50490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腰背部肌肉损伤原因与预防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402539" y="1657866"/>
            <a:ext cx="173690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1500" dirty="0" smtClean="0">
                <a:solidFill>
                  <a:srgbClr val="31313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11500" dirty="0">
              <a:solidFill>
                <a:srgbClr val="31313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0" y="0"/>
            <a:ext cx="2783840" cy="2044559"/>
            <a:chOff x="0" y="0"/>
            <a:chExt cx="4078519" cy="2995422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455369" y="309782"/>
              <a:ext cx="2623150" cy="1037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腰背部肌肉损伤原因与预防</a:t>
              </a: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383143" y="309782"/>
              <a:ext cx="1018938" cy="1119188"/>
              <a:chOff x="367902" y="350520"/>
              <a:chExt cx="1305311" cy="1433737"/>
            </a:xfrm>
          </p:grpSpPr>
          <p:sp>
            <p:nvSpPr>
              <p:cNvPr id="16" name="任意多边形 15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436166" y="460861"/>
                <a:ext cx="1237047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04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" name="矩形 2"/>
          <p:cNvSpPr/>
          <p:nvPr/>
        </p:nvSpPr>
        <p:spPr>
          <a:xfrm>
            <a:off x="0" y="1981200"/>
            <a:ext cx="12192000" cy="3657600"/>
          </a:xfrm>
          <a:prstGeom prst="rect">
            <a:avLst/>
          </a:pr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19"/>
          <p:cNvSpPr>
            <a:spLocks noChangeArrowheads="1"/>
          </p:cNvSpPr>
          <p:nvPr/>
        </p:nvSpPr>
        <p:spPr bwMode="auto">
          <a:xfrm>
            <a:off x="395501" y="3068581"/>
            <a:ext cx="5376649" cy="1104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1.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生理上：腰骶部为人体躯干连接下肢的桥梁，负重大，活动多。而骶髂关节又是一个微动关节，关节面不平，各种暴力均可使腰椎关节超过正常活动范围，会产生短暂过度牵扯及扭转，能使腰部肌肉产生不同程度的损伤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22"/>
          <p:cNvSpPr txBox="1">
            <a:spLocks noChangeArrowheads="1"/>
          </p:cNvSpPr>
          <p:nvPr/>
        </p:nvSpPr>
        <p:spPr bwMode="auto">
          <a:xfrm>
            <a:off x="413420" y="2595563"/>
            <a:ext cx="15575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9pPr>
          </a:lstStyle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损伤机制</a:t>
            </a:r>
          </a:p>
        </p:txBody>
      </p:sp>
      <p:sp>
        <p:nvSpPr>
          <p:cNvPr id="7" name="矩形 19"/>
          <p:cNvSpPr>
            <a:spLocks noChangeArrowheads="1"/>
          </p:cNvSpPr>
          <p:nvPr/>
        </p:nvSpPr>
        <p:spPr bwMode="auto">
          <a:xfrm>
            <a:off x="395501" y="4147701"/>
            <a:ext cx="5376649" cy="587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2.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无准备活动：在无准备活动情况下突然开始加重脊柱负载量，易引起扭伤及韧带撕裂。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文本框 22"/>
          <p:cNvSpPr txBox="1">
            <a:spLocks noChangeArrowheads="1"/>
          </p:cNvSpPr>
          <p:nvPr/>
        </p:nvSpPr>
        <p:spPr bwMode="auto">
          <a:xfrm>
            <a:off x="257535" y="1297843"/>
            <a:ext cx="360394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9pPr>
          </a:lstStyle>
          <a:p>
            <a:r>
              <a:rPr lang="zh-CN" altLang="en-US" sz="2800" b="1" dirty="0">
                <a:solidFill>
                  <a:srgbClr val="2F2F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腰背部肌肉损伤</a:t>
            </a:r>
          </a:p>
        </p:txBody>
      </p:sp>
      <p:sp>
        <p:nvSpPr>
          <p:cNvPr id="12" name="文本框 22"/>
          <p:cNvSpPr txBox="1">
            <a:spLocks noChangeArrowheads="1"/>
          </p:cNvSpPr>
          <p:nvPr/>
        </p:nvSpPr>
        <p:spPr bwMode="auto">
          <a:xfrm>
            <a:off x="3038561" y="1155114"/>
            <a:ext cx="915343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9pPr>
          </a:lstStyle>
          <a:p>
            <a:r>
              <a:rPr lang="zh-CN" altLang="en-US" dirty="0">
                <a:solidFill>
                  <a:srgbClr val="DC75A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突发性的间接外力作用或肌肉骤然收缩，引起不同程度的腰部肌肉发生拉伤等。</a:t>
            </a:r>
          </a:p>
          <a:p>
            <a:r>
              <a:rPr lang="zh-CN" altLang="en-US" dirty="0">
                <a:solidFill>
                  <a:srgbClr val="DC75A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表现：肌肉拉伤、撕裂及其周围软组织发生肿胀、充血、出血等病理改变。</a:t>
            </a:r>
          </a:p>
        </p:txBody>
      </p:sp>
      <p:sp>
        <p:nvSpPr>
          <p:cNvPr id="9" name="矩形 8"/>
          <p:cNvSpPr/>
          <p:nvPr/>
        </p:nvSpPr>
        <p:spPr>
          <a:xfrm>
            <a:off x="-4549" y="1284553"/>
            <a:ext cx="216820" cy="526649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167651" y="3073177"/>
            <a:ext cx="55704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姿势不当：在日常劳动中，当遇到一较重物体需搬动时，往往不习惯按先将身体向前靠拢、屈膝、屈髋，再双手持物，并在抬起（举）的同时使膝及髋关节逐渐伸直这一正常步骤，以致用力不当，将腰背部扭伤。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139070" y="4173114"/>
            <a:ext cx="4651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腰部受到直接外力撞击。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0" y="0"/>
            <a:ext cx="2783840" cy="2044559"/>
            <a:chOff x="0" y="0"/>
            <a:chExt cx="4078519" cy="2995422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455369" y="309782"/>
              <a:ext cx="2623150" cy="1037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腰背部肌肉损伤原因与预防</a:t>
              </a: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383143" y="309782"/>
              <a:ext cx="1018938" cy="1119188"/>
              <a:chOff x="367902" y="350520"/>
              <a:chExt cx="1305311" cy="1433737"/>
            </a:xfrm>
          </p:grpSpPr>
          <p:sp>
            <p:nvSpPr>
              <p:cNvPr id="16" name="任意多边形 15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436166" y="460861"/>
                <a:ext cx="1237047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04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" name="矩形 2"/>
          <p:cNvSpPr/>
          <p:nvPr/>
        </p:nvSpPr>
        <p:spPr>
          <a:xfrm>
            <a:off x="-4549" y="1966646"/>
            <a:ext cx="12192000" cy="3657600"/>
          </a:xfrm>
          <a:prstGeom prst="rect">
            <a:avLst/>
          </a:pr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19"/>
          <p:cNvSpPr>
            <a:spLocks noChangeArrowheads="1"/>
          </p:cNvSpPr>
          <p:nvPr/>
        </p:nvSpPr>
        <p:spPr bwMode="auto">
          <a:xfrm>
            <a:off x="184851" y="2807286"/>
            <a:ext cx="6353169" cy="2548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1.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劳动前的准备工作 应在劳动开始前适当活动腰背部，以减少意外的发生；对偶然参加体力劳动或剧烈运动者更应如此。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2.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掌握正确的劳动姿势，如扛、抬重物时要尽量让胸、腰部挺直，髋膝部屈曲，起身应以下肢用力为主，站稳后再迈步，搬、提重物时应取半蹲位，使物体尽量贴近身体。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3.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加强劳动保护，在做扛、抬、搬、提等重体力劳动时应使用护腰带，以协助稳定腰部脊柱，增强腹压，增强肌肉工作效能。若在寒冷潮湿环境中工作后，应洗热水澡以祛除寒湿，消除疲劳。尽量避免弯腰性强迫姿势工作时间过长。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4.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适当功能锻炼，加强腰背肌锻炼，防止肌肉张力失调。</a:t>
            </a:r>
          </a:p>
        </p:txBody>
      </p:sp>
      <p:sp>
        <p:nvSpPr>
          <p:cNvPr id="6" name="文本框 22"/>
          <p:cNvSpPr txBox="1">
            <a:spLocks noChangeArrowheads="1"/>
          </p:cNvSpPr>
          <p:nvPr/>
        </p:nvSpPr>
        <p:spPr bwMode="auto">
          <a:xfrm>
            <a:off x="413420" y="2136210"/>
            <a:ext cx="262514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9pPr>
          </a:lstStyle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预防急性腰背扭伤</a:t>
            </a:r>
          </a:p>
        </p:txBody>
      </p:sp>
      <p:sp>
        <p:nvSpPr>
          <p:cNvPr id="11" name="文本框 22"/>
          <p:cNvSpPr txBox="1">
            <a:spLocks noChangeArrowheads="1"/>
          </p:cNvSpPr>
          <p:nvPr/>
        </p:nvSpPr>
        <p:spPr bwMode="auto">
          <a:xfrm>
            <a:off x="257535" y="1297843"/>
            <a:ext cx="360394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9pPr>
          </a:lstStyle>
          <a:p>
            <a:r>
              <a:rPr lang="zh-CN" altLang="en-US" sz="2800" b="1" dirty="0">
                <a:solidFill>
                  <a:srgbClr val="2F2F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腰背部肌肉损伤</a:t>
            </a:r>
          </a:p>
        </p:txBody>
      </p:sp>
      <p:sp>
        <p:nvSpPr>
          <p:cNvPr id="12" name="文本框 22"/>
          <p:cNvSpPr txBox="1">
            <a:spLocks noChangeArrowheads="1"/>
          </p:cNvSpPr>
          <p:nvPr/>
        </p:nvSpPr>
        <p:spPr bwMode="auto">
          <a:xfrm>
            <a:off x="3038561" y="1155114"/>
            <a:ext cx="915343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冬青黑体简体中文 W3" charset="-122"/>
              </a:defRPr>
            </a:lvl9pPr>
          </a:lstStyle>
          <a:p>
            <a:r>
              <a:rPr lang="zh-CN" altLang="en-US" dirty="0">
                <a:solidFill>
                  <a:srgbClr val="DC75A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突发性的间接外力作用或肌肉骤然收缩，引起不同程度的腰部肌肉发生拉伤等。</a:t>
            </a:r>
          </a:p>
          <a:p>
            <a:r>
              <a:rPr lang="zh-CN" altLang="en-US" dirty="0">
                <a:solidFill>
                  <a:srgbClr val="DC75A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表现：肌肉拉伤、撕裂及其周围软组织发生肿胀、充血、出血等病理改变。</a:t>
            </a:r>
          </a:p>
        </p:txBody>
      </p:sp>
      <p:sp>
        <p:nvSpPr>
          <p:cNvPr id="9" name="矩形 8"/>
          <p:cNvSpPr/>
          <p:nvPr/>
        </p:nvSpPr>
        <p:spPr>
          <a:xfrm>
            <a:off x="-4549" y="1284553"/>
            <a:ext cx="216820" cy="526649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descr="IMG_256"/>
          <p:cNvPicPr/>
          <p:nvPr/>
        </p:nvPicPr>
        <p:blipFill>
          <a:blip r:embed="rId3"/>
          <a:stretch>
            <a:fillRect/>
          </a:stretch>
        </p:blipFill>
        <p:spPr>
          <a:xfrm>
            <a:off x="7553739" y="1966647"/>
            <a:ext cx="3707296" cy="3657600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1986566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7" t="9293" r="40874" b="16219"/>
          <a:stretch>
            <a:fillRect/>
          </a:stretch>
        </p:blipFill>
        <p:spPr>
          <a:xfrm rot="5400000">
            <a:off x="2670811" y="-2663189"/>
            <a:ext cx="6850379" cy="12192000"/>
          </a:xfrm>
          <a:prstGeom prst="rect">
            <a:avLst/>
          </a:prstGeom>
        </p:spPr>
      </p:pic>
      <p:sp>
        <p:nvSpPr>
          <p:cNvPr id="4" name="任意多边形 3"/>
          <p:cNvSpPr/>
          <p:nvPr/>
        </p:nvSpPr>
        <p:spPr>
          <a:xfrm>
            <a:off x="1038462" y="1021080"/>
            <a:ext cx="3480826" cy="4876802"/>
          </a:xfrm>
          <a:custGeom>
            <a:avLst/>
            <a:gdLst>
              <a:gd name="connsiteX0" fmla="*/ 0 w 3480826"/>
              <a:gd name="connsiteY0" fmla="*/ 0 h 4876802"/>
              <a:gd name="connsiteX1" fmla="*/ 3480826 w 3480826"/>
              <a:gd name="connsiteY1" fmla="*/ 0 h 4876802"/>
              <a:gd name="connsiteX2" fmla="*/ 3480826 w 3480826"/>
              <a:gd name="connsiteY2" fmla="*/ 606306 h 4876802"/>
              <a:gd name="connsiteX3" fmla="*/ 3345248 w 3480826"/>
              <a:gd name="connsiteY3" fmla="*/ 606306 h 4876802"/>
              <a:gd name="connsiteX4" fmla="*/ 3345248 w 3480826"/>
              <a:gd name="connsiteY4" fmla="*/ 135578 h 4876802"/>
              <a:gd name="connsiteX5" fmla="*/ 135578 w 3480826"/>
              <a:gd name="connsiteY5" fmla="*/ 135578 h 4876802"/>
              <a:gd name="connsiteX6" fmla="*/ 135578 w 3480826"/>
              <a:gd name="connsiteY6" fmla="*/ 4741224 h 4876802"/>
              <a:gd name="connsiteX7" fmla="*/ 3345248 w 3480826"/>
              <a:gd name="connsiteY7" fmla="*/ 4741224 h 4876802"/>
              <a:gd name="connsiteX8" fmla="*/ 3345248 w 3480826"/>
              <a:gd name="connsiteY8" fmla="*/ 4275356 h 4876802"/>
              <a:gd name="connsiteX9" fmla="*/ 3480826 w 3480826"/>
              <a:gd name="connsiteY9" fmla="*/ 4275356 h 4876802"/>
              <a:gd name="connsiteX10" fmla="*/ 3480826 w 3480826"/>
              <a:gd name="connsiteY10" fmla="*/ 4876802 h 4876802"/>
              <a:gd name="connsiteX11" fmla="*/ 0 w 3480826"/>
              <a:gd name="connsiteY11" fmla="*/ 4876802 h 4876802"/>
              <a:gd name="connsiteX12" fmla="*/ 0 w 3480826"/>
              <a:gd name="connsiteY12" fmla="*/ 0 h 4876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80826" h="4876802">
                <a:moveTo>
                  <a:pt x="0" y="0"/>
                </a:moveTo>
                <a:lnTo>
                  <a:pt x="3480826" y="0"/>
                </a:lnTo>
                <a:lnTo>
                  <a:pt x="3480826" y="606306"/>
                </a:lnTo>
                <a:lnTo>
                  <a:pt x="3345248" y="606306"/>
                </a:lnTo>
                <a:lnTo>
                  <a:pt x="3345248" y="135578"/>
                </a:lnTo>
                <a:lnTo>
                  <a:pt x="135578" y="135578"/>
                </a:lnTo>
                <a:lnTo>
                  <a:pt x="135578" y="4741224"/>
                </a:lnTo>
                <a:lnTo>
                  <a:pt x="3345248" y="4741224"/>
                </a:lnTo>
                <a:lnTo>
                  <a:pt x="3345248" y="4275356"/>
                </a:lnTo>
                <a:lnTo>
                  <a:pt x="3480826" y="4275356"/>
                </a:lnTo>
                <a:lnTo>
                  <a:pt x="3480826" y="4876802"/>
                </a:lnTo>
                <a:lnTo>
                  <a:pt x="0" y="4876802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22859" y="3188860"/>
            <a:ext cx="79298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斜方肌、背阔肌、竖脊肌、髂腰肌的锻炼方法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402539" y="1657866"/>
            <a:ext cx="177798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1500" dirty="0" smtClean="0">
                <a:solidFill>
                  <a:srgbClr val="31313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05</a:t>
            </a:r>
            <a:endParaRPr lang="zh-CN" altLang="en-US" sz="11500" dirty="0">
              <a:solidFill>
                <a:srgbClr val="31313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4771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074416" y="1895351"/>
            <a:ext cx="576064" cy="576064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2850124" y="4921273"/>
            <a:ext cx="576064" cy="576064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对角圆角矩形 3"/>
          <p:cNvSpPr/>
          <p:nvPr/>
        </p:nvSpPr>
        <p:spPr>
          <a:xfrm flipH="1">
            <a:off x="1199456" y="2017870"/>
            <a:ext cx="2112235" cy="3360373"/>
          </a:xfrm>
          <a:prstGeom prst="round2DiagRect">
            <a:avLst/>
          </a:pr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1199456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791744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384032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918261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255251" y="2396988"/>
            <a:ext cx="341221" cy="336953"/>
            <a:chOff x="9071432" y="2401956"/>
            <a:chExt cx="1073666" cy="1060237"/>
          </a:xfrm>
        </p:grpSpPr>
        <p:sp>
          <p:nvSpPr>
            <p:cNvPr id="24" name="任意多边形 23"/>
            <p:cNvSpPr/>
            <p:nvPr/>
          </p:nvSpPr>
          <p:spPr>
            <a:xfrm>
              <a:off x="9071432" y="2401956"/>
              <a:ext cx="1073666" cy="955209"/>
            </a:xfrm>
            <a:custGeom>
              <a:avLst/>
              <a:gdLst/>
              <a:ahLst/>
              <a:cxnLst/>
              <a:rect l="l" t="t" r="r" b="b"/>
              <a:pathLst>
                <a:path w="1073666" h="955209">
                  <a:moveTo>
                    <a:pt x="536833" y="0"/>
                  </a:moveTo>
                  <a:cubicBezTo>
                    <a:pt x="833318" y="0"/>
                    <a:pt x="1073666" y="178783"/>
                    <a:pt x="1073666" y="399322"/>
                  </a:cubicBezTo>
                  <a:cubicBezTo>
                    <a:pt x="1073666" y="619861"/>
                    <a:pt x="833318" y="798644"/>
                    <a:pt x="536833" y="798644"/>
                  </a:cubicBezTo>
                  <a:lnTo>
                    <a:pt x="451632" y="792255"/>
                  </a:lnTo>
                  <a:cubicBezTo>
                    <a:pt x="374779" y="857533"/>
                    <a:pt x="285584" y="927104"/>
                    <a:pt x="149741" y="955209"/>
                  </a:cubicBezTo>
                  <a:cubicBezTo>
                    <a:pt x="178308" y="906865"/>
                    <a:pt x="243377" y="835707"/>
                    <a:pt x="248758" y="735321"/>
                  </a:cubicBezTo>
                  <a:cubicBezTo>
                    <a:pt x="99027" y="665239"/>
                    <a:pt x="0" y="540882"/>
                    <a:pt x="0" y="399322"/>
                  </a:cubicBezTo>
                  <a:cubicBezTo>
                    <a:pt x="0" y="178783"/>
                    <a:pt x="240348" y="0"/>
                    <a:pt x="536833" y="0"/>
                  </a:cubicBezTo>
                  <a:close/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5" name="弧形 24"/>
            <p:cNvSpPr/>
            <p:nvPr/>
          </p:nvSpPr>
          <p:spPr>
            <a:xfrm rot="18074005">
              <a:off x="9166664" y="2559941"/>
              <a:ext cx="902252" cy="902252"/>
            </a:xfrm>
            <a:prstGeom prst="arc">
              <a:avLst>
                <a:gd name="adj1" fmla="val 16200000"/>
                <a:gd name="adj2" fmla="val 19357459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056520" y="2434980"/>
            <a:ext cx="369531" cy="260611"/>
            <a:chOff x="1326496" y="4283251"/>
            <a:chExt cx="1129493" cy="796573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1537989" y="4295029"/>
              <a:ext cx="698725" cy="0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2236914" y="4298775"/>
              <a:ext cx="219075" cy="21907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>
              <a:off x="1899269" y="4524375"/>
              <a:ext cx="555448" cy="555449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H="1" flipV="1">
              <a:off x="1328513" y="4514850"/>
              <a:ext cx="545924" cy="54592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H="1">
              <a:off x="1326496" y="4308299"/>
              <a:ext cx="206551" cy="206551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1356343" y="4527374"/>
              <a:ext cx="107632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H="1" flipV="1">
              <a:off x="1572178" y="4536899"/>
              <a:ext cx="314326" cy="523875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H="1" flipV="1">
              <a:off x="1769466" y="4527374"/>
              <a:ext cx="123826" cy="53340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1889743" y="4527374"/>
              <a:ext cx="124669" cy="5334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1889743" y="4527374"/>
              <a:ext cx="333375" cy="5334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1558860" y="4311585"/>
              <a:ext cx="218255" cy="218255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1808780" y="4314826"/>
              <a:ext cx="219414" cy="21941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2001110" y="4304522"/>
              <a:ext cx="227122" cy="22712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H="1">
              <a:off x="1582714" y="4305300"/>
              <a:ext cx="217593" cy="21759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H="1">
              <a:off x="1770014" y="4295775"/>
              <a:ext cx="227538" cy="22753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H="1">
              <a:off x="2014412" y="4283251"/>
              <a:ext cx="227538" cy="22753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/>
          <p:cNvGrpSpPr/>
          <p:nvPr/>
        </p:nvGrpSpPr>
        <p:grpSpPr>
          <a:xfrm>
            <a:off x="9806825" y="2382881"/>
            <a:ext cx="306531" cy="304292"/>
            <a:chOff x="3914408" y="1848112"/>
            <a:chExt cx="805721" cy="799838"/>
          </a:xfrm>
        </p:grpSpPr>
        <p:cxnSp>
          <p:nvCxnSpPr>
            <p:cNvPr id="44" name="直接连接符 43"/>
            <p:cNvCxnSpPr/>
            <p:nvPr/>
          </p:nvCxnSpPr>
          <p:spPr>
            <a:xfrm flipH="1">
              <a:off x="3914409" y="1848112"/>
              <a:ext cx="805720" cy="507614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3914408" y="2355726"/>
              <a:ext cx="228967" cy="92199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4143375" y="2447925"/>
              <a:ext cx="104775" cy="171450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248150" y="2533650"/>
              <a:ext cx="69118" cy="9523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4317268" y="2533650"/>
              <a:ext cx="254732" cy="9523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4600575" y="1848112"/>
              <a:ext cx="119554" cy="799838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H="1">
              <a:off x="4143377" y="1892551"/>
              <a:ext cx="548820" cy="55537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4301145" y="1912866"/>
              <a:ext cx="396133" cy="62466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组合 51"/>
          <p:cNvGrpSpPr/>
          <p:nvPr/>
        </p:nvGrpSpPr>
        <p:grpSpPr>
          <a:xfrm>
            <a:off x="4717025" y="2371382"/>
            <a:ext cx="233097" cy="441292"/>
            <a:chOff x="5130721" y="-266700"/>
            <a:chExt cx="990600" cy="1875362"/>
          </a:xfrm>
        </p:grpSpPr>
        <p:sp>
          <p:nvSpPr>
            <p:cNvPr id="53" name="椭圆 111"/>
            <p:cNvSpPr/>
            <p:nvPr/>
          </p:nvSpPr>
          <p:spPr>
            <a:xfrm>
              <a:off x="5130721" y="-266700"/>
              <a:ext cx="990600" cy="1501925"/>
            </a:xfrm>
            <a:custGeom>
              <a:avLst/>
              <a:gdLst/>
              <a:ahLst/>
              <a:cxnLst/>
              <a:rect l="l" t="t" r="r" b="b"/>
              <a:pathLst>
                <a:path w="990600" h="1501925">
                  <a:moveTo>
                    <a:pt x="495300" y="0"/>
                  </a:moveTo>
                  <a:cubicBezTo>
                    <a:pt x="768847" y="0"/>
                    <a:pt x="990600" y="221753"/>
                    <a:pt x="990600" y="495300"/>
                  </a:cubicBezTo>
                  <a:cubicBezTo>
                    <a:pt x="990600" y="624140"/>
                    <a:pt x="941407" y="741489"/>
                    <a:pt x="859584" y="828497"/>
                  </a:cubicBezTo>
                  <a:lnTo>
                    <a:pt x="610953" y="1438275"/>
                  </a:lnTo>
                  <a:lnTo>
                    <a:pt x="602238" y="1438275"/>
                  </a:lnTo>
                  <a:cubicBezTo>
                    <a:pt x="581653" y="1476862"/>
                    <a:pt x="540649" y="1501925"/>
                    <a:pt x="493791" y="1501925"/>
                  </a:cubicBezTo>
                  <a:cubicBezTo>
                    <a:pt x="432195" y="1501925"/>
                    <a:pt x="380714" y="1458615"/>
                    <a:pt x="370636" y="1400244"/>
                  </a:cubicBezTo>
                  <a:lnTo>
                    <a:pt x="143857" y="844060"/>
                  </a:lnTo>
                  <a:cubicBezTo>
                    <a:pt x="54886" y="754662"/>
                    <a:pt x="0" y="631391"/>
                    <a:pt x="0" y="495300"/>
                  </a:cubicBezTo>
                  <a:cubicBezTo>
                    <a:pt x="0" y="221753"/>
                    <a:pt x="221753" y="0"/>
                    <a:pt x="495300" y="0"/>
                  </a:cubicBezTo>
                  <a:close/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54" name="弧形 53"/>
            <p:cNvSpPr/>
            <p:nvPr/>
          </p:nvSpPr>
          <p:spPr>
            <a:xfrm rot="16200000">
              <a:off x="5353051" y="-23585"/>
              <a:ext cx="569126" cy="569126"/>
            </a:xfrm>
            <a:prstGeom prst="arc">
              <a:avLst>
                <a:gd name="adj1" fmla="val 16200000"/>
                <a:gd name="adj2" fmla="val 21549875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cxnSp>
          <p:nvCxnSpPr>
            <p:cNvPr id="55" name="直接连接符 54"/>
            <p:cNvCxnSpPr/>
            <p:nvPr/>
          </p:nvCxnSpPr>
          <p:spPr>
            <a:xfrm>
              <a:off x="5345033" y="739816"/>
              <a:ext cx="561975" cy="0"/>
            </a:xfrm>
            <a:prstGeom prst="lin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6" name="弧形 55"/>
            <p:cNvSpPr/>
            <p:nvPr/>
          </p:nvSpPr>
          <p:spPr>
            <a:xfrm rot="18538541">
              <a:off x="5325301" y="899887"/>
              <a:ext cx="654615" cy="654614"/>
            </a:xfrm>
            <a:prstGeom prst="arc">
              <a:avLst>
                <a:gd name="adj1" fmla="val 16825339"/>
                <a:gd name="adj2" fmla="val 21059724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57" name="弧形 56"/>
            <p:cNvSpPr/>
            <p:nvPr/>
          </p:nvSpPr>
          <p:spPr>
            <a:xfrm rot="18000000">
              <a:off x="5378228" y="1039535"/>
              <a:ext cx="569127" cy="569127"/>
            </a:xfrm>
            <a:prstGeom prst="arc">
              <a:avLst>
                <a:gd name="adj1" fmla="val 17524474"/>
                <a:gd name="adj2" fmla="val 21013263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66" name="稻壳儿小白白(http://dwz.cn/Wu2UP)"/>
          <p:cNvSpPr txBox="1">
            <a:spLocks noChangeArrowheads="1"/>
          </p:cNvSpPr>
          <p:nvPr/>
        </p:nvSpPr>
        <p:spPr bwMode="auto">
          <a:xfrm>
            <a:off x="1482054" y="3132185"/>
            <a:ext cx="150859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斜方肌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稻壳儿小白白(http://dwz.cn/Wu2UP)"/>
          <p:cNvSpPr txBox="1">
            <a:spLocks noChangeArrowheads="1"/>
          </p:cNvSpPr>
          <p:nvPr/>
        </p:nvSpPr>
        <p:spPr bwMode="auto">
          <a:xfrm>
            <a:off x="1353733" y="3859440"/>
            <a:ext cx="179268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是位于上背及中背的表层肌肉，并根据其肌纤维走向分成上，中，下三部分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稻壳儿小白白(http://dwz.cn/Wu2UP)"/>
          <p:cNvSpPr txBox="1">
            <a:spLocks noChangeArrowheads="1"/>
          </p:cNvSpPr>
          <p:nvPr/>
        </p:nvSpPr>
        <p:spPr bwMode="auto">
          <a:xfrm>
            <a:off x="3931346" y="3860545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工作室更专业的模板。洛可可，色彩纷呈，潮流时尚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稻壳儿小白白(http://dwz.cn/Wu2UP)"/>
          <p:cNvSpPr txBox="1">
            <a:spLocks noChangeArrowheads="1"/>
          </p:cNvSpPr>
          <p:nvPr/>
        </p:nvSpPr>
        <p:spPr bwMode="auto">
          <a:xfrm>
            <a:off x="6508012" y="3855963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。洛可可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，色彩纷呈，潮流时尚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稻壳儿小白白(http://dwz.cn/Wu2UP)"/>
          <p:cNvSpPr txBox="1">
            <a:spLocks noChangeArrowheads="1"/>
          </p:cNvSpPr>
          <p:nvPr/>
        </p:nvSpPr>
        <p:spPr bwMode="auto">
          <a:xfrm>
            <a:off x="9085625" y="3857068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工作室更专业的模板。洛可可，色彩纷呈，潮流时尚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0" y="0"/>
            <a:ext cx="2227778" cy="2044559"/>
            <a:chOff x="0" y="0"/>
            <a:chExt cx="3263850" cy="2995422"/>
          </a:xfrm>
        </p:grpSpPr>
        <p:pic>
          <p:nvPicPr>
            <p:cNvPr id="62" name="图片 6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63" name="文本框 62"/>
            <p:cNvSpPr txBox="1"/>
            <p:nvPr/>
          </p:nvSpPr>
          <p:spPr>
            <a:xfrm>
              <a:off x="1455371" y="576279"/>
              <a:ext cx="1808479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 smtClean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锻炼方法</a:t>
              </a:r>
              <a:endParaRPr lang="zh-CN" altLang="en-US" sz="2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383143" y="309782"/>
              <a:ext cx="1072226" cy="1119188"/>
              <a:chOff x="367902" y="350520"/>
              <a:chExt cx="1373575" cy="1433737"/>
            </a:xfrm>
          </p:grpSpPr>
          <p:sp>
            <p:nvSpPr>
              <p:cNvPr id="65" name="任意多边形 64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436166" y="460861"/>
                <a:ext cx="1305311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05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72" name="图片 71"/>
          <p:cNvPicPr/>
          <p:nvPr/>
        </p:nvPicPr>
        <p:blipFill>
          <a:blip r:embed="rId3"/>
          <a:stretch>
            <a:fillRect/>
          </a:stretch>
        </p:blipFill>
        <p:spPr>
          <a:xfrm>
            <a:off x="3494397" y="2297125"/>
            <a:ext cx="3952521" cy="2801862"/>
          </a:xfrm>
          <a:prstGeom prst="rect">
            <a:avLst/>
          </a:prstGeom>
        </p:spPr>
      </p:pic>
      <p:pic>
        <p:nvPicPr>
          <p:cNvPr id="73" name="图片 72" descr="http://www.jianshen8.com/uploads/170503/13-1F5031449151A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0215" y="2371382"/>
            <a:ext cx="4208263" cy="2789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55776" y="166504"/>
            <a:ext cx="2733773" cy="2733773"/>
          </a:xfrm>
          <a:prstGeom prst="rect">
            <a:avLst/>
          </a:prstGeom>
          <a:noFill/>
          <a:ln w="101600">
            <a:solidFill>
              <a:srgbClr val="DC75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2183" y="1201369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Nexa Bold" charset="0"/>
                <a:ea typeface="Nexa Bold" charset="0"/>
                <a:cs typeface="Nexa Bold" charset="0"/>
              </a:rPr>
              <a:t>锻炼方法</a:t>
            </a:r>
            <a:endParaRPr lang="en-US" sz="2800" dirty="0" smtClean="0">
              <a:solidFill>
                <a:prstClr val="black">
                  <a:lumMod val="75000"/>
                  <a:lumOff val="25000"/>
                </a:prstClr>
              </a:solidFill>
              <a:latin typeface="Nexa Bold" charset="0"/>
              <a:ea typeface="Nexa Bold" charset="0"/>
              <a:cs typeface="Nexa Bold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684030" y="2135461"/>
            <a:ext cx="564545" cy="0"/>
          </a:xfrm>
          <a:prstGeom prst="line">
            <a:avLst/>
          </a:prstGeom>
          <a:ln>
            <a:solidFill>
              <a:srgbClr val="DC7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 descr="http://www.jianshen8.com/uploads/allimg/130717/2_130717175541_4.gif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0070" y="0"/>
            <a:ext cx="5671930" cy="2465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 descr="http://www.jianshen8.com/uploads/allimg/170619/4_170619172853_2.gif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0070" y="2473959"/>
            <a:ext cx="5671930" cy="2268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 descr="http://www.jianshen8.com/uploads/allimg/170223/4_170223112407_3.gif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0070" y="4742068"/>
            <a:ext cx="5671930" cy="204635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764305" y="3115559"/>
            <a:ext cx="49685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主要是各种</a:t>
            </a:r>
            <a:r>
              <a:rPr lang="zh-CN" altLang="en-US" dirty="0">
                <a:solidFill>
                  <a:srgbClr val="DC75A5"/>
                </a:solidFill>
              </a:rPr>
              <a:t>负重耸肩</a:t>
            </a:r>
            <a:r>
              <a:rPr lang="zh-CN" altLang="en-US" dirty="0" smtClean="0"/>
              <a:t>动作</a:t>
            </a:r>
            <a:endParaRPr lang="en-US" altLang="zh-CN" dirty="0" smtClean="0"/>
          </a:p>
          <a:p>
            <a:r>
              <a:rPr lang="en-US" altLang="zh-CN" dirty="0"/>
              <a:t>1.</a:t>
            </a:r>
            <a:r>
              <a:rPr lang="zh-CN" altLang="en-US" dirty="0"/>
              <a:t>自然站立，两手背向前，持杠铃或哑铃，下垂在腿前。</a:t>
            </a:r>
          </a:p>
          <a:p>
            <a:r>
              <a:rPr lang="en-US" altLang="zh-CN" dirty="0" smtClean="0"/>
              <a:t>2</a:t>
            </a:r>
            <a:r>
              <a:rPr lang="en-US" altLang="zh-CN" dirty="0"/>
              <a:t>.</a:t>
            </a:r>
            <a:r>
              <a:rPr lang="zh-CN" altLang="en-US" dirty="0"/>
              <a:t>两肩同时向上耸起，使肩峰尽量触及耳朵，然后在这个顶点位置上慢慢地使两肩向后转，再慢慢由后向下转至两臂下垂的原位。重复做。在耸肩过程中，不要曲肘</a:t>
            </a:r>
            <a:r>
              <a:rPr lang="zh-CN" altLang="en-US" dirty="0" smtClean="0"/>
              <a:t>。</a:t>
            </a:r>
            <a:endParaRPr lang="zh-CN" altLang="en-US" dirty="0"/>
          </a:p>
          <a:p>
            <a:r>
              <a:rPr lang="en-US" altLang="zh-CN" dirty="0" smtClean="0">
                <a:solidFill>
                  <a:srgbClr val="DC75A5"/>
                </a:solidFill>
              </a:rPr>
              <a:t>Y</a:t>
            </a:r>
            <a:r>
              <a:rPr lang="zh-CN" altLang="en-US" dirty="0">
                <a:solidFill>
                  <a:srgbClr val="DC75A5"/>
                </a:solidFill>
              </a:rPr>
              <a:t>型上</a:t>
            </a:r>
            <a:r>
              <a:rPr lang="zh-CN" altLang="en-US" dirty="0" smtClean="0">
                <a:solidFill>
                  <a:srgbClr val="DC75A5"/>
                </a:solidFill>
              </a:rPr>
              <a:t>举</a:t>
            </a:r>
            <a:endParaRPr lang="en-US" altLang="zh-CN" dirty="0" smtClean="0">
              <a:solidFill>
                <a:srgbClr val="DC75A5"/>
              </a:solidFill>
            </a:endParaRPr>
          </a:p>
          <a:p>
            <a:r>
              <a:rPr lang="en-US" altLang="zh-CN" dirty="0" smtClean="0"/>
              <a:t>1.</a:t>
            </a:r>
            <a:r>
              <a:rPr lang="zh-CN" altLang="en-US" dirty="0" smtClean="0"/>
              <a:t>俯卧</a:t>
            </a:r>
            <a:r>
              <a:rPr lang="zh-CN" altLang="en-US" dirty="0"/>
              <a:t>，手臂笔直向前伸，分别处于</a:t>
            </a:r>
            <a:r>
              <a:rPr lang="en-US" altLang="zh-CN" dirty="0"/>
              <a:t>10</a:t>
            </a:r>
            <a:r>
              <a:rPr lang="zh-CN" altLang="en-US" dirty="0"/>
              <a:t>点钟和</a:t>
            </a:r>
            <a:r>
              <a:rPr lang="en-US" altLang="zh-CN" dirty="0"/>
              <a:t>2</a:t>
            </a:r>
            <a:r>
              <a:rPr lang="zh-CN" altLang="en-US" dirty="0"/>
              <a:t>点钟方向。拇指笔直指向天空。然后向上抬起</a:t>
            </a:r>
          </a:p>
          <a:p>
            <a:r>
              <a:rPr lang="en-US" altLang="zh-CN" dirty="0" smtClean="0"/>
              <a:t>2.</a:t>
            </a:r>
            <a:r>
              <a:rPr lang="zh-CN" altLang="en-US" dirty="0" smtClean="0"/>
              <a:t>选择</a:t>
            </a:r>
            <a:r>
              <a:rPr lang="zh-CN" altLang="en-US" dirty="0"/>
              <a:t>弹力带或者缆绳训练器，采用站</a:t>
            </a:r>
            <a:r>
              <a:rPr lang="zh-CN" altLang="en-US" dirty="0" smtClean="0"/>
              <a:t>姿也</a:t>
            </a:r>
            <a:r>
              <a:rPr lang="zh-CN" altLang="en-US" dirty="0"/>
              <a:t>是</a:t>
            </a:r>
            <a:r>
              <a:rPr lang="en-US" altLang="zh-CN" dirty="0"/>
              <a:t>Y</a:t>
            </a:r>
            <a:r>
              <a:rPr lang="zh-CN" altLang="en-US" dirty="0"/>
              <a:t>形肩膀往上举过头顶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11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074416" y="1895351"/>
            <a:ext cx="576064" cy="576064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2850124" y="4921273"/>
            <a:ext cx="576064" cy="576064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对角圆角矩形 3"/>
          <p:cNvSpPr/>
          <p:nvPr/>
        </p:nvSpPr>
        <p:spPr>
          <a:xfrm flipH="1">
            <a:off x="1199456" y="2017870"/>
            <a:ext cx="2112235" cy="3360373"/>
          </a:xfrm>
          <a:prstGeom prst="round2DiagRect">
            <a:avLst/>
          </a:pr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1199456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384032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918261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255251" y="2396988"/>
            <a:ext cx="341221" cy="336953"/>
            <a:chOff x="9071432" y="2401956"/>
            <a:chExt cx="1073666" cy="1060237"/>
          </a:xfrm>
        </p:grpSpPr>
        <p:sp>
          <p:nvSpPr>
            <p:cNvPr id="24" name="任意多边形 23"/>
            <p:cNvSpPr/>
            <p:nvPr/>
          </p:nvSpPr>
          <p:spPr>
            <a:xfrm>
              <a:off x="9071432" y="2401956"/>
              <a:ext cx="1073666" cy="955209"/>
            </a:xfrm>
            <a:custGeom>
              <a:avLst/>
              <a:gdLst/>
              <a:ahLst/>
              <a:cxnLst/>
              <a:rect l="l" t="t" r="r" b="b"/>
              <a:pathLst>
                <a:path w="1073666" h="955209">
                  <a:moveTo>
                    <a:pt x="536833" y="0"/>
                  </a:moveTo>
                  <a:cubicBezTo>
                    <a:pt x="833318" y="0"/>
                    <a:pt x="1073666" y="178783"/>
                    <a:pt x="1073666" y="399322"/>
                  </a:cubicBezTo>
                  <a:cubicBezTo>
                    <a:pt x="1073666" y="619861"/>
                    <a:pt x="833318" y="798644"/>
                    <a:pt x="536833" y="798644"/>
                  </a:cubicBezTo>
                  <a:lnTo>
                    <a:pt x="451632" y="792255"/>
                  </a:lnTo>
                  <a:cubicBezTo>
                    <a:pt x="374779" y="857533"/>
                    <a:pt x="285584" y="927104"/>
                    <a:pt x="149741" y="955209"/>
                  </a:cubicBezTo>
                  <a:cubicBezTo>
                    <a:pt x="178308" y="906865"/>
                    <a:pt x="243377" y="835707"/>
                    <a:pt x="248758" y="735321"/>
                  </a:cubicBezTo>
                  <a:cubicBezTo>
                    <a:pt x="99027" y="665239"/>
                    <a:pt x="0" y="540882"/>
                    <a:pt x="0" y="399322"/>
                  </a:cubicBezTo>
                  <a:cubicBezTo>
                    <a:pt x="0" y="178783"/>
                    <a:pt x="240348" y="0"/>
                    <a:pt x="536833" y="0"/>
                  </a:cubicBezTo>
                  <a:close/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5" name="弧形 24"/>
            <p:cNvSpPr/>
            <p:nvPr/>
          </p:nvSpPr>
          <p:spPr>
            <a:xfrm rot="18074005">
              <a:off x="9166664" y="2559941"/>
              <a:ext cx="902252" cy="902252"/>
            </a:xfrm>
            <a:prstGeom prst="arc">
              <a:avLst>
                <a:gd name="adj1" fmla="val 16200000"/>
                <a:gd name="adj2" fmla="val 19357459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056520" y="2434980"/>
            <a:ext cx="369531" cy="260611"/>
            <a:chOff x="1326496" y="4283251"/>
            <a:chExt cx="1129493" cy="796573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1537989" y="4295029"/>
              <a:ext cx="698725" cy="0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2236914" y="4298775"/>
              <a:ext cx="219075" cy="21907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>
              <a:off x="1899269" y="4524375"/>
              <a:ext cx="555448" cy="555449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H="1" flipV="1">
              <a:off x="1328513" y="4514850"/>
              <a:ext cx="545924" cy="54592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H="1">
              <a:off x="1326496" y="4308299"/>
              <a:ext cx="206551" cy="206551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1356343" y="4527374"/>
              <a:ext cx="107632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H="1" flipV="1">
              <a:off x="1572178" y="4536899"/>
              <a:ext cx="314326" cy="523875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H="1" flipV="1">
              <a:off x="1769466" y="4527374"/>
              <a:ext cx="123826" cy="53340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1889743" y="4527374"/>
              <a:ext cx="124669" cy="5334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1889743" y="4527374"/>
              <a:ext cx="333375" cy="5334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1558860" y="4311585"/>
              <a:ext cx="218255" cy="218255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1808780" y="4314826"/>
              <a:ext cx="219414" cy="21941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2001110" y="4304522"/>
              <a:ext cx="227122" cy="22712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H="1">
              <a:off x="1582714" y="4305300"/>
              <a:ext cx="217593" cy="21759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H="1">
              <a:off x="1770014" y="4295775"/>
              <a:ext cx="227538" cy="22753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H="1">
              <a:off x="2014412" y="4283251"/>
              <a:ext cx="227538" cy="22753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/>
          <p:cNvGrpSpPr/>
          <p:nvPr/>
        </p:nvGrpSpPr>
        <p:grpSpPr>
          <a:xfrm>
            <a:off x="9806825" y="2382881"/>
            <a:ext cx="306531" cy="304292"/>
            <a:chOff x="3914408" y="1848112"/>
            <a:chExt cx="805721" cy="799838"/>
          </a:xfrm>
        </p:grpSpPr>
        <p:cxnSp>
          <p:nvCxnSpPr>
            <p:cNvPr id="44" name="直接连接符 43"/>
            <p:cNvCxnSpPr/>
            <p:nvPr/>
          </p:nvCxnSpPr>
          <p:spPr>
            <a:xfrm flipH="1">
              <a:off x="3914409" y="1848112"/>
              <a:ext cx="805720" cy="507614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3914408" y="2355726"/>
              <a:ext cx="228967" cy="92199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4143375" y="2447925"/>
              <a:ext cx="104775" cy="171450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248150" y="2533650"/>
              <a:ext cx="69118" cy="9523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4317268" y="2533650"/>
              <a:ext cx="254732" cy="9523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4600575" y="1848112"/>
              <a:ext cx="119554" cy="799838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H="1">
              <a:off x="4143377" y="1892551"/>
              <a:ext cx="548820" cy="55537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4301145" y="1912866"/>
              <a:ext cx="396133" cy="62466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组合 51"/>
          <p:cNvGrpSpPr/>
          <p:nvPr/>
        </p:nvGrpSpPr>
        <p:grpSpPr>
          <a:xfrm>
            <a:off x="4717025" y="2371382"/>
            <a:ext cx="233097" cy="441292"/>
            <a:chOff x="5130721" y="-266700"/>
            <a:chExt cx="990600" cy="1875362"/>
          </a:xfrm>
        </p:grpSpPr>
        <p:sp>
          <p:nvSpPr>
            <p:cNvPr id="53" name="椭圆 111"/>
            <p:cNvSpPr/>
            <p:nvPr/>
          </p:nvSpPr>
          <p:spPr>
            <a:xfrm>
              <a:off x="5130721" y="-266700"/>
              <a:ext cx="990600" cy="1501925"/>
            </a:xfrm>
            <a:custGeom>
              <a:avLst/>
              <a:gdLst/>
              <a:ahLst/>
              <a:cxnLst/>
              <a:rect l="l" t="t" r="r" b="b"/>
              <a:pathLst>
                <a:path w="990600" h="1501925">
                  <a:moveTo>
                    <a:pt x="495300" y="0"/>
                  </a:moveTo>
                  <a:cubicBezTo>
                    <a:pt x="768847" y="0"/>
                    <a:pt x="990600" y="221753"/>
                    <a:pt x="990600" y="495300"/>
                  </a:cubicBezTo>
                  <a:cubicBezTo>
                    <a:pt x="990600" y="624140"/>
                    <a:pt x="941407" y="741489"/>
                    <a:pt x="859584" y="828497"/>
                  </a:cubicBezTo>
                  <a:lnTo>
                    <a:pt x="610953" y="1438275"/>
                  </a:lnTo>
                  <a:lnTo>
                    <a:pt x="602238" y="1438275"/>
                  </a:lnTo>
                  <a:cubicBezTo>
                    <a:pt x="581653" y="1476862"/>
                    <a:pt x="540649" y="1501925"/>
                    <a:pt x="493791" y="1501925"/>
                  </a:cubicBezTo>
                  <a:cubicBezTo>
                    <a:pt x="432195" y="1501925"/>
                    <a:pt x="380714" y="1458615"/>
                    <a:pt x="370636" y="1400244"/>
                  </a:cubicBezTo>
                  <a:lnTo>
                    <a:pt x="143857" y="844060"/>
                  </a:lnTo>
                  <a:cubicBezTo>
                    <a:pt x="54886" y="754662"/>
                    <a:pt x="0" y="631391"/>
                    <a:pt x="0" y="495300"/>
                  </a:cubicBezTo>
                  <a:cubicBezTo>
                    <a:pt x="0" y="221753"/>
                    <a:pt x="221753" y="0"/>
                    <a:pt x="495300" y="0"/>
                  </a:cubicBezTo>
                  <a:close/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54" name="弧形 53"/>
            <p:cNvSpPr/>
            <p:nvPr/>
          </p:nvSpPr>
          <p:spPr>
            <a:xfrm rot="16200000">
              <a:off x="5353051" y="-23585"/>
              <a:ext cx="569126" cy="569126"/>
            </a:xfrm>
            <a:prstGeom prst="arc">
              <a:avLst>
                <a:gd name="adj1" fmla="val 16200000"/>
                <a:gd name="adj2" fmla="val 21549875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cxnSp>
          <p:nvCxnSpPr>
            <p:cNvPr id="55" name="直接连接符 54"/>
            <p:cNvCxnSpPr/>
            <p:nvPr/>
          </p:nvCxnSpPr>
          <p:spPr>
            <a:xfrm>
              <a:off x="5345033" y="739816"/>
              <a:ext cx="561975" cy="0"/>
            </a:xfrm>
            <a:prstGeom prst="lin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6" name="弧形 55"/>
            <p:cNvSpPr/>
            <p:nvPr/>
          </p:nvSpPr>
          <p:spPr>
            <a:xfrm rot="18538541">
              <a:off x="5325301" y="899887"/>
              <a:ext cx="654615" cy="654614"/>
            </a:xfrm>
            <a:prstGeom prst="arc">
              <a:avLst>
                <a:gd name="adj1" fmla="val 16825339"/>
                <a:gd name="adj2" fmla="val 21059724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57" name="弧形 56"/>
            <p:cNvSpPr/>
            <p:nvPr/>
          </p:nvSpPr>
          <p:spPr>
            <a:xfrm rot="18000000">
              <a:off x="5378228" y="1039535"/>
              <a:ext cx="569127" cy="569127"/>
            </a:xfrm>
            <a:prstGeom prst="arc">
              <a:avLst>
                <a:gd name="adj1" fmla="val 17524474"/>
                <a:gd name="adj2" fmla="val 21013263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66" name="稻壳儿小白白(http://dwz.cn/Wu2UP)"/>
          <p:cNvSpPr txBox="1">
            <a:spLocks noChangeArrowheads="1"/>
          </p:cNvSpPr>
          <p:nvPr/>
        </p:nvSpPr>
        <p:spPr bwMode="auto">
          <a:xfrm>
            <a:off x="1482054" y="3132185"/>
            <a:ext cx="150859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背阔肌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稻壳儿小白白(http://dwz.cn/Wu2UP)"/>
          <p:cNvSpPr txBox="1">
            <a:spLocks noChangeArrowheads="1"/>
          </p:cNvSpPr>
          <p:nvPr/>
        </p:nvSpPr>
        <p:spPr bwMode="auto">
          <a:xfrm>
            <a:off x="1353733" y="3859440"/>
            <a:ext cx="179268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是位于胸背区下部和腰区浅层较宽大的扁肌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稻壳儿小白白(http://dwz.cn/Wu2UP)"/>
          <p:cNvSpPr txBox="1">
            <a:spLocks noChangeArrowheads="1"/>
          </p:cNvSpPr>
          <p:nvPr/>
        </p:nvSpPr>
        <p:spPr bwMode="auto">
          <a:xfrm>
            <a:off x="3931346" y="3860545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工作室更专业的模板。洛可可，色彩纷呈，潮流时尚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稻壳儿小白白(http://dwz.cn/Wu2UP)"/>
          <p:cNvSpPr txBox="1">
            <a:spLocks noChangeArrowheads="1"/>
          </p:cNvSpPr>
          <p:nvPr/>
        </p:nvSpPr>
        <p:spPr bwMode="auto">
          <a:xfrm>
            <a:off x="6508012" y="3855963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工作室更专业的模板。洛可可，色彩纷呈，潮流时尚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稻壳儿小白白(http://dwz.cn/Wu2UP)"/>
          <p:cNvSpPr txBox="1">
            <a:spLocks noChangeArrowheads="1"/>
          </p:cNvSpPr>
          <p:nvPr/>
        </p:nvSpPr>
        <p:spPr bwMode="auto">
          <a:xfrm>
            <a:off x="9085625" y="3857068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工作室更专业的模板。洛可可，色彩纷呈，潮流时尚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0" y="0"/>
            <a:ext cx="2211536" cy="2044559"/>
            <a:chOff x="0" y="0"/>
            <a:chExt cx="3240054" cy="2995422"/>
          </a:xfrm>
        </p:grpSpPr>
        <p:pic>
          <p:nvPicPr>
            <p:cNvPr id="62" name="图片 6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63" name="文本框 62"/>
            <p:cNvSpPr txBox="1"/>
            <p:nvPr/>
          </p:nvSpPr>
          <p:spPr>
            <a:xfrm>
              <a:off x="1455371" y="576279"/>
              <a:ext cx="1784683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 smtClean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锻炼方法</a:t>
              </a:r>
              <a:endParaRPr lang="zh-CN" altLang="en-US" sz="2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383143" y="309782"/>
              <a:ext cx="1072226" cy="1119188"/>
              <a:chOff x="367902" y="350520"/>
              <a:chExt cx="1373575" cy="1433737"/>
            </a:xfrm>
          </p:grpSpPr>
          <p:sp>
            <p:nvSpPr>
              <p:cNvPr id="65" name="任意多边形 64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436166" y="460861"/>
                <a:ext cx="1305311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05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72" name="图片 71"/>
          <p:cNvPicPr/>
          <p:nvPr/>
        </p:nvPicPr>
        <p:blipFill>
          <a:blip r:embed="rId3"/>
          <a:stretch>
            <a:fillRect/>
          </a:stretch>
        </p:blipFill>
        <p:spPr>
          <a:xfrm>
            <a:off x="3773450" y="1778293"/>
            <a:ext cx="4201805" cy="3618285"/>
          </a:xfrm>
          <a:prstGeom prst="rect">
            <a:avLst/>
          </a:prstGeom>
        </p:spPr>
      </p:pic>
      <p:pic>
        <p:nvPicPr>
          <p:cNvPr id="73" name="图片 72" descr="http://www.jianshen8.com/uploads/170531/13-1F53109444bF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5685" y="1778293"/>
            <a:ext cx="3931089" cy="3599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2170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54"/>
          <p:cNvGrpSpPr/>
          <p:nvPr/>
        </p:nvGrpSpPr>
        <p:grpSpPr>
          <a:xfrm rot="18900000">
            <a:off x="4411983" y="2875754"/>
            <a:ext cx="305952" cy="304864"/>
            <a:chOff x="-15875" y="-1587"/>
            <a:chExt cx="4014788" cy="4000501"/>
          </a:xfrm>
          <a:solidFill>
            <a:schemeClr val="bg1"/>
          </a:solidFill>
        </p:grpSpPr>
        <p:sp>
          <p:nvSpPr>
            <p:cNvPr id="204" name="Freeform 5"/>
            <p:cNvSpPr>
              <a:spLocks noEditPoints="1"/>
            </p:cNvSpPr>
            <p:nvPr/>
          </p:nvSpPr>
          <p:spPr bwMode="auto">
            <a:xfrm>
              <a:off x="-15875" y="374651"/>
              <a:ext cx="3657600" cy="3624263"/>
            </a:xfrm>
            <a:custGeom>
              <a:avLst/>
              <a:gdLst>
                <a:gd name="T0" fmla="*/ 692 w 973"/>
                <a:gd name="T1" fmla="*/ 24 h 964"/>
                <a:gd name="T2" fmla="*/ 633 w 973"/>
                <a:gd name="T3" fmla="*/ 0 h 964"/>
                <a:gd name="T4" fmla="*/ 574 w 973"/>
                <a:gd name="T5" fmla="*/ 24 h 964"/>
                <a:gd name="T6" fmla="*/ 527 w 973"/>
                <a:gd name="T7" fmla="*/ 71 h 964"/>
                <a:gd name="T8" fmla="*/ 503 w 973"/>
                <a:gd name="T9" fmla="*/ 130 h 964"/>
                <a:gd name="T10" fmla="*/ 515 w 973"/>
                <a:gd name="T11" fmla="*/ 174 h 964"/>
                <a:gd name="T12" fmla="*/ 64 w 973"/>
                <a:gd name="T13" fmla="*/ 354 h 964"/>
                <a:gd name="T14" fmla="*/ 6 w 973"/>
                <a:gd name="T15" fmla="*/ 427 h 964"/>
                <a:gd name="T16" fmla="*/ 33 w 973"/>
                <a:gd name="T17" fmla="*/ 517 h 964"/>
                <a:gd name="T18" fmla="*/ 456 w 973"/>
                <a:gd name="T19" fmla="*/ 935 h 964"/>
                <a:gd name="T20" fmla="*/ 524 w 973"/>
                <a:gd name="T21" fmla="*/ 964 h 964"/>
                <a:gd name="T22" fmla="*/ 527 w 973"/>
                <a:gd name="T23" fmla="*/ 964 h 964"/>
                <a:gd name="T24" fmla="*/ 547 w 973"/>
                <a:gd name="T25" fmla="*/ 962 h 964"/>
                <a:gd name="T26" fmla="*/ 620 w 973"/>
                <a:gd name="T27" fmla="*/ 901 h 964"/>
                <a:gd name="T28" fmla="*/ 797 w 973"/>
                <a:gd name="T29" fmla="*/ 456 h 964"/>
                <a:gd name="T30" fmla="*/ 843 w 973"/>
                <a:gd name="T31" fmla="*/ 470 h 964"/>
                <a:gd name="T32" fmla="*/ 902 w 973"/>
                <a:gd name="T33" fmla="*/ 446 h 964"/>
                <a:gd name="T34" fmla="*/ 948 w 973"/>
                <a:gd name="T35" fmla="*/ 399 h 964"/>
                <a:gd name="T36" fmla="*/ 973 w 973"/>
                <a:gd name="T37" fmla="*/ 340 h 964"/>
                <a:gd name="T38" fmla="*/ 949 w 973"/>
                <a:gd name="T39" fmla="*/ 281 h 964"/>
                <a:gd name="T40" fmla="*/ 692 w 973"/>
                <a:gd name="T41" fmla="*/ 24 h 964"/>
                <a:gd name="T42" fmla="*/ 558 w 973"/>
                <a:gd name="T43" fmla="*/ 876 h 964"/>
                <a:gd name="T44" fmla="*/ 534 w 973"/>
                <a:gd name="T45" fmla="*/ 897 h 964"/>
                <a:gd name="T46" fmla="*/ 526 w 973"/>
                <a:gd name="T47" fmla="*/ 898 h 964"/>
                <a:gd name="T48" fmla="*/ 503 w 973"/>
                <a:gd name="T49" fmla="*/ 888 h 964"/>
                <a:gd name="T50" fmla="*/ 80 w 973"/>
                <a:gd name="T51" fmla="*/ 469 h 964"/>
                <a:gd name="T52" fmla="*/ 71 w 973"/>
                <a:gd name="T53" fmla="*/ 440 h 964"/>
                <a:gd name="T54" fmla="*/ 90 w 973"/>
                <a:gd name="T55" fmla="*/ 415 h 964"/>
                <a:gd name="T56" fmla="*/ 297 w 973"/>
                <a:gd name="T57" fmla="*/ 332 h 964"/>
                <a:gd name="T58" fmla="*/ 715 w 973"/>
                <a:gd name="T59" fmla="*/ 483 h 964"/>
                <a:gd name="T60" fmla="*/ 558 w 973"/>
                <a:gd name="T61" fmla="*/ 876 h 964"/>
                <a:gd name="T62" fmla="*/ 901 w 973"/>
                <a:gd name="T63" fmla="*/ 352 h 964"/>
                <a:gd name="T64" fmla="*/ 855 w 973"/>
                <a:gd name="T65" fmla="*/ 399 h 964"/>
                <a:gd name="T66" fmla="*/ 831 w 973"/>
                <a:gd name="T67" fmla="*/ 399 h 964"/>
                <a:gd name="T68" fmla="*/ 772 w 973"/>
                <a:gd name="T69" fmla="*/ 340 h 964"/>
                <a:gd name="T70" fmla="*/ 725 w 973"/>
                <a:gd name="T71" fmla="*/ 459 h 964"/>
                <a:gd name="T72" fmla="*/ 729 w 973"/>
                <a:gd name="T73" fmla="*/ 449 h 964"/>
                <a:gd name="T74" fmla="*/ 435 w 973"/>
                <a:gd name="T75" fmla="*/ 325 h 964"/>
                <a:gd name="T76" fmla="*/ 349 w 973"/>
                <a:gd name="T77" fmla="*/ 312 h 964"/>
                <a:gd name="T78" fmla="*/ 631 w 973"/>
                <a:gd name="T79" fmla="*/ 199 h 964"/>
                <a:gd name="T80" fmla="*/ 574 w 973"/>
                <a:gd name="T81" fmla="*/ 142 h 964"/>
                <a:gd name="T82" fmla="*/ 574 w 973"/>
                <a:gd name="T83" fmla="*/ 118 h 964"/>
                <a:gd name="T84" fmla="*/ 621 w 973"/>
                <a:gd name="T85" fmla="*/ 71 h 964"/>
                <a:gd name="T86" fmla="*/ 645 w 973"/>
                <a:gd name="T87" fmla="*/ 71 h 964"/>
                <a:gd name="T88" fmla="*/ 901 w 973"/>
                <a:gd name="T89" fmla="*/ 328 h 964"/>
                <a:gd name="T90" fmla="*/ 901 w 973"/>
                <a:gd name="T91" fmla="*/ 352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73" h="964">
                  <a:moveTo>
                    <a:pt x="692" y="24"/>
                  </a:moveTo>
                  <a:cubicBezTo>
                    <a:pt x="676" y="8"/>
                    <a:pt x="655" y="0"/>
                    <a:pt x="633" y="0"/>
                  </a:cubicBezTo>
                  <a:cubicBezTo>
                    <a:pt x="611" y="0"/>
                    <a:pt x="590" y="8"/>
                    <a:pt x="574" y="24"/>
                  </a:cubicBezTo>
                  <a:cubicBezTo>
                    <a:pt x="527" y="71"/>
                    <a:pt x="527" y="71"/>
                    <a:pt x="527" y="71"/>
                  </a:cubicBezTo>
                  <a:cubicBezTo>
                    <a:pt x="511" y="87"/>
                    <a:pt x="503" y="108"/>
                    <a:pt x="503" y="130"/>
                  </a:cubicBezTo>
                  <a:cubicBezTo>
                    <a:pt x="503" y="146"/>
                    <a:pt x="507" y="161"/>
                    <a:pt x="515" y="174"/>
                  </a:cubicBezTo>
                  <a:cubicBezTo>
                    <a:pt x="64" y="354"/>
                    <a:pt x="64" y="354"/>
                    <a:pt x="64" y="354"/>
                  </a:cubicBezTo>
                  <a:cubicBezTo>
                    <a:pt x="33" y="368"/>
                    <a:pt x="12" y="395"/>
                    <a:pt x="6" y="427"/>
                  </a:cubicBezTo>
                  <a:cubicBezTo>
                    <a:pt x="0" y="460"/>
                    <a:pt x="10" y="493"/>
                    <a:pt x="33" y="517"/>
                  </a:cubicBezTo>
                  <a:cubicBezTo>
                    <a:pt x="456" y="935"/>
                    <a:pt x="456" y="935"/>
                    <a:pt x="456" y="935"/>
                  </a:cubicBezTo>
                  <a:cubicBezTo>
                    <a:pt x="475" y="953"/>
                    <a:pt x="499" y="963"/>
                    <a:pt x="524" y="964"/>
                  </a:cubicBezTo>
                  <a:cubicBezTo>
                    <a:pt x="525" y="964"/>
                    <a:pt x="526" y="964"/>
                    <a:pt x="527" y="964"/>
                  </a:cubicBezTo>
                  <a:cubicBezTo>
                    <a:pt x="534" y="964"/>
                    <a:pt x="540" y="963"/>
                    <a:pt x="547" y="962"/>
                  </a:cubicBezTo>
                  <a:cubicBezTo>
                    <a:pt x="580" y="955"/>
                    <a:pt x="607" y="932"/>
                    <a:pt x="620" y="901"/>
                  </a:cubicBezTo>
                  <a:cubicBezTo>
                    <a:pt x="797" y="456"/>
                    <a:pt x="797" y="456"/>
                    <a:pt x="797" y="456"/>
                  </a:cubicBezTo>
                  <a:cubicBezTo>
                    <a:pt x="811" y="465"/>
                    <a:pt x="826" y="470"/>
                    <a:pt x="843" y="470"/>
                  </a:cubicBezTo>
                  <a:cubicBezTo>
                    <a:pt x="865" y="470"/>
                    <a:pt x="886" y="461"/>
                    <a:pt x="902" y="446"/>
                  </a:cubicBezTo>
                  <a:cubicBezTo>
                    <a:pt x="948" y="399"/>
                    <a:pt x="948" y="399"/>
                    <a:pt x="948" y="399"/>
                  </a:cubicBezTo>
                  <a:cubicBezTo>
                    <a:pt x="964" y="383"/>
                    <a:pt x="973" y="362"/>
                    <a:pt x="973" y="340"/>
                  </a:cubicBezTo>
                  <a:cubicBezTo>
                    <a:pt x="973" y="317"/>
                    <a:pt x="964" y="297"/>
                    <a:pt x="949" y="281"/>
                  </a:cubicBezTo>
                  <a:lnTo>
                    <a:pt x="692" y="24"/>
                  </a:lnTo>
                  <a:close/>
                  <a:moveTo>
                    <a:pt x="558" y="876"/>
                  </a:moveTo>
                  <a:cubicBezTo>
                    <a:pt x="554" y="887"/>
                    <a:pt x="545" y="895"/>
                    <a:pt x="534" y="897"/>
                  </a:cubicBezTo>
                  <a:cubicBezTo>
                    <a:pt x="531" y="897"/>
                    <a:pt x="529" y="898"/>
                    <a:pt x="526" y="898"/>
                  </a:cubicBezTo>
                  <a:cubicBezTo>
                    <a:pt x="518" y="897"/>
                    <a:pt x="510" y="894"/>
                    <a:pt x="503" y="888"/>
                  </a:cubicBezTo>
                  <a:cubicBezTo>
                    <a:pt x="80" y="469"/>
                    <a:pt x="80" y="469"/>
                    <a:pt x="80" y="469"/>
                  </a:cubicBezTo>
                  <a:cubicBezTo>
                    <a:pt x="72" y="461"/>
                    <a:pt x="69" y="450"/>
                    <a:pt x="71" y="440"/>
                  </a:cubicBezTo>
                  <a:cubicBezTo>
                    <a:pt x="73" y="429"/>
                    <a:pt x="80" y="420"/>
                    <a:pt x="90" y="415"/>
                  </a:cubicBezTo>
                  <a:cubicBezTo>
                    <a:pt x="297" y="332"/>
                    <a:pt x="297" y="332"/>
                    <a:pt x="297" y="332"/>
                  </a:cubicBezTo>
                  <a:cubicBezTo>
                    <a:pt x="436" y="379"/>
                    <a:pt x="576" y="334"/>
                    <a:pt x="715" y="483"/>
                  </a:cubicBezTo>
                  <a:lnTo>
                    <a:pt x="558" y="876"/>
                  </a:lnTo>
                  <a:close/>
                  <a:moveTo>
                    <a:pt x="901" y="352"/>
                  </a:moveTo>
                  <a:cubicBezTo>
                    <a:pt x="855" y="399"/>
                    <a:pt x="855" y="399"/>
                    <a:pt x="855" y="399"/>
                  </a:cubicBezTo>
                  <a:cubicBezTo>
                    <a:pt x="848" y="405"/>
                    <a:pt x="837" y="405"/>
                    <a:pt x="831" y="399"/>
                  </a:cubicBezTo>
                  <a:cubicBezTo>
                    <a:pt x="772" y="340"/>
                    <a:pt x="772" y="340"/>
                    <a:pt x="772" y="340"/>
                  </a:cubicBezTo>
                  <a:cubicBezTo>
                    <a:pt x="725" y="459"/>
                    <a:pt x="725" y="459"/>
                    <a:pt x="725" y="459"/>
                  </a:cubicBezTo>
                  <a:cubicBezTo>
                    <a:pt x="729" y="449"/>
                    <a:pt x="729" y="449"/>
                    <a:pt x="729" y="449"/>
                  </a:cubicBezTo>
                  <a:cubicBezTo>
                    <a:pt x="628" y="349"/>
                    <a:pt x="527" y="337"/>
                    <a:pt x="435" y="325"/>
                  </a:cubicBezTo>
                  <a:cubicBezTo>
                    <a:pt x="406" y="322"/>
                    <a:pt x="377" y="318"/>
                    <a:pt x="349" y="312"/>
                  </a:cubicBezTo>
                  <a:cubicBezTo>
                    <a:pt x="631" y="199"/>
                    <a:pt x="631" y="199"/>
                    <a:pt x="631" y="199"/>
                  </a:cubicBezTo>
                  <a:cubicBezTo>
                    <a:pt x="574" y="142"/>
                    <a:pt x="574" y="142"/>
                    <a:pt x="574" y="142"/>
                  </a:cubicBezTo>
                  <a:cubicBezTo>
                    <a:pt x="568" y="135"/>
                    <a:pt x="568" y="125"/>
                    <a:pt x="574" y="118"/>
                  </a:cubicBezTo>
                  <a:cubicBezTo>
                    <a:pt x="621" y="71"/>
                    <a:pt x="621" y="71"/>
                    <a:pt x="621" y="71"/>
                  </a:cubicBezTo>
                  <a:cubicBezTo>
                    <a:pt x="628" y="65"/>
                    <a:pt x="638" y="65"/>
                    <a:pt x="645" y="71"/>
                  </a:cubicBezTo>
                  <a:cubicBezTo>
                    <a:pt x="901" y="328"/>
                    <a:pt x="901" y="328"/>
                    <a:pt x="901" y="328"/>
                  </a:cubicBezTo>
                  <a:cubicBezTo>
                    <a:pt x="908" y="335"/>
                    <a:pt x="908" y="345"/>
                    <a:pt x="901" y="3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5" name="Freeform 6"/>
            <p:cNvSpPr>
              <a:spLocks noEditPoints="1"/>
            </p:cNvSpPr>
            <p:nvPr/>
          </p:nvSpPr>
          <p:spPr bwMode="auto">
            <a:xfrm>
              <a:off x="1751013" y="1998663"/>
              <a:ext cx="623888" cy="623888"/>
            </a:xfrm>
            <a:custGeom>
              <a:avLst/>
              <a:gdLst>
                <a:gd name="T0" fmla="*/ 83 w 166"/>
                <a:gd name="T1" fmla="*/ 166 h 166"/>
                <a:gd name="T2" fmla="*/ 166 w 166"/>
                <a:gd name="T3" fmla="*/ 83 h 166"/>
                <a:gd name="T4" fmla="*/ 83 w 166"/>
                <a:gd name="T5" fmla="*/ 0 h 166"/>
                <a:gd name="T6" fmla="*/ 0 w 166"/>
                <a:gd name="T7" fmla="*/ 83 h 166"/>
                <a:gd name="T8" fmla="*/ 83 w 166"/>
                <a:gd name="T9" fmla="*/ 166 h 166"/>
                <a:gd name="T10" fmla="*/ 83 w 166"/>
                <a:gd name="T11" fmla="*/ 33 h 166"/>
                <a:gd name="T12" fmla="*/ 133 w 166"/>
                <a:gd name="T13" fmla="*/ 83 h 166"/>
                <a:gd name="T14" fmla="*/ 83 w 166"/>
                <a:gd name="T15" fmla="*/ 133 h 166"/>
                <a:gd name="T16" fmla="*/ 33 w 166"/>
                <a:gd name="T17" fmla="*/ 83 h 166"/>
                <a:gd name="T18" fmla="*/ 83 w 166"/>
                <a:gd name="T19" fmla="*/ 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166"/>
                  </a:moveTo>
                  <a:cubicBezTo>
                    <a:pt x="128" y="166"/>
                    <a:pt x="166" y="129"/>
                    <a:pt x="166" y="83"/>
                  </a:cubicBezTo>
                  <a:cubicBezTo>
                    <a:pt x="166" y="37"/>
                    <a:pt x="128" y="0"/>
                    <a:pt x="83" y="0"/>
                  </a:cubicBez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lose/>
                  <a:moveTo>
                    <a:pt x="83" y="33"/>
                  </a:move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6" name="Freeform 7"/>
            <p:cNvSpPr>
              <a:spLocks noEditPoints="1"/>
            </p:cNvSpPr>
            <p:nvPr/>
          </p:nvSpPr>
          <p:spPr bwMode="auto">
            <a:xfrm>
              <a:off x="3375025" y="-1587"/>
              <a:ext cx="623888" cy="623888"/>
            </a:xfrm>
            <a:custGeom>
              <a:avLst/>
              <a:gdLst>
                <a:gd name="T0" fmla="*/ 83 w 166"/>
                <a:gd name="T1" fmla="*/ 0 h 166"/>
                <a:gd name="T2" fmla="*/ 0 w 166"/>
                <a:gd name="T3" fmla="*/ 83 h 166"/>
                <a:gd name="T4" fmla="*/ 83 w 166"/>
                <a:gd name="T5" fmla="*/ 166 h 166"/>
                <a:gd name="T6" fmla="*/ 166 w 166"/>
                <a:gd name="T7" fmla="*/ 83 h 166"/>
                <a:gd name="T8" fmla="*/ 83 w 166"/>
                <a:gd name="T9" fmla="*/ 0 h 166"/>
                <a:gd name="T10" fmla="*/ 83 w 166"/>
                <a:gd name="T11" fmla="*/ 133 h 166"/>
                <a:gd name="T12" fmla="*/ 33 w 166"/>
                <a:gd name="T13" fmla="*/ 83 h 166"/>
                <a:gd name="T14" fmla="*/ 83 w 166"/>
                <a:gd name="T15" fmla="*/ 33 h 166"/>
                <a:gd name="T16" fmla="*/ 133 w 166"/>
                <a:gd name="T17" fmla="*/ 83 h 166"/>
                <a:gd name="T18" fmla="*/ 83 w 166"/>
                <a:gd name="T19" fmla="*/ 1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0"/>
                  </a:move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ubicBezTo>
                    <a:pt x="129" y="166"/>
                    <a:pt x="166" y="129"/>
                    <a:pt x="166" y="83"/>
                  </a:cubicBezTo>
                  <a:cubicBezTo>
                    <a:pt x="166" y="37"/>
                    <a:pt x="129" y="0"/>
                    <a:pt x="83" y="0"/>
                  </a:cubicBezTo>
                  <a:close/>
                  <a:moveTo>
                    <a:pt x="83" y="133"/>
                  </a:move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7" name="Freeform 8"/>
            <p:cNvSpPr>
              <a:spLocks noEditPoints="1"/>
            </p:cNvSpPr>
            <p:nvPr/>
          </p:nvSpPr>
          <p:spPr bwMode="auto">
            <a:xfrm>
              <a:off x="1000125" y="1874838"/>
              <a:ext cx="500063" cy="500063"/>
            </a:xfrm>
            <a:custGeom>
              <a:avLst/>
              <a:gdLst>
                <a:gd name="T0" fmla="*/ 0 w 133"/>
                <a:gd name="T1" fmla="*/ 66 h 133"/>
                <a:gd name="T2" fmla="*/ 67 w 133"/>
                <a:gd name="T3" fmla="*/ 133 h 133"/>
                <a:gd name="T4" fmla="*/ 133 w 133"/>
                <a:gd name="T5" fmla="*/ 66 h 133"/>
                <a:gd name="T6" fmla="*/ 67 w 133"/>
                <a:gd name="T7" fmla="*/ 0 h 133"/>
                <a:gd name="T8" fmla="*/ 0 w 133"/>
                <a:gd name="T9" fmla="*/ 66 h 133"/>
                <a:gd name="T10" fmla="*/ 67 w 133"/>
                <a:gd name="T11" fmla="*/ 33 h 133"/>
                <a:gd name="T12" fmla="*/ 100 w 133"/>
                <a:gd name="T13" fmla="*/ 66 h 133"/>
                <a:gd name="T14" fmla="*/ 67 w 133"/>
                <a:gd name="T15" fmla="*/ 100 h 133"/>
                <a:gd name="T16" fmla="*/ 33 w 133"/>
                <a:gd name="T17" fmla="*/ 66 h 133"/>
                <a:gd name="T18" fmla="*/ 67 w 133"/>
                <a:gd name="T19" fmla="*/ 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33">
                  <a:moveTo>
                    <a:pt x="0" y="66"/>
                  </a:move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lose/>
                  <a:moveTo>
                    <a:pt x="67" y="33"/>
                  </a:moveTo>
                  <a:cubicBezTo>
                    <a:pt x="85" y="33"/>
                    <a:pt x="100" y="48"/>
                    <a:pt x="100" y="66"/>
                  </a:cubicBezTo>
                  <a:cubicBezTo>
                    <a:pt x="100" y="85"/>
                    <a:pt x="85" y="100"/>
                    <a:pt x="67" y="100"/>
                  </a:cubicBezTo>
                  <a:cubicBezTo>
                    <a:pt x="48" y="100"/>
                    <a:pt x="33" y="85"/>
                    <a:pt x="33" y="66"/>
                  </a:cubicBezTo>
                  <a:cubicBezTo>
                    <a:pt x="33" y="48"/>
                    <a:pt x="48" y="33"/>
                    <a:pt x="67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8" name="Oval 9"/>
            <p:cNvSpPr>
              <a:spLocks noChangeArrowheads="1"/>
            </p:cNvSpPr>
            <p:nvPr/>
          </p:nvSpPr>
          <p:spPr bwMode="auto">
            <a:xfrm>
              <a:off x="1500188" y="2751138"/>
              <a:ext cx="250825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9" name="Oval 10"/>
            <p:cNvSpPr>
              <a:spLocks noChangeArrowheads="1"/>
            </p:cNvSpPr>
            <p:nvPr/>
          </p:nvSpPr>
          <p:spPr bwMode="auto">
            <a:xfrm>
              <a:off x="3498850" y="874713"/>
              <a:ext cx="252413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2" name="Group 61"/>
          <p:cNvGrpSpPr/>
          <p:nvPr/>
        </p:nvGrpSpPr>
        <p:grpSpPr>
          <a:xfrm>
            <a:off x="5248930" y="3782975"/>
            <a:ext cx="258490" cy="243094"/>
            <a:chOff x="-1587" y="-3175"/>
            <a:chExt cx="506412" cy="476250"/>
          </a:xfrm>
          <a:solidFill>
            <a:schemeClr val="bg1"/>
          </a:solidFill>
        </p:grpSpPr>
        <p:sp>
          <p:nvSpPr>
            <p:cNvPr id="213" name="Oval 14"/>
            <p:cNvSpPr>
              <a:spLocks noChangeArrowheads="1"/>
            </p:cNvSpPr>
            <p:nvPr/>
          </p:nvSpPr>
          <p:spPr bwMode="auto">
            <a:xfrm>
              <a:off x="244475" y="257175"/>
              <a:ext cx="60325" cy="6191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14" name="Freeform 15"/>
            <p:cNvSpPr>
              <a:spLocks noEditPoints="1"/>
            </p:cNvSpPr>
            <p:nvPr/>
          </p:nvSpPr>
          <p:spPr bwMode="auto">
            <a:xfrm>
              <a:off x="-1587" y="-3175"/>
              <a:ext cx="506412" cy="476250"/>
            </a:xfrm>
            <a:custGeom>
              <a:avLst/>
              <a:gdLst>
                <a:gd name="T0" fmla="*/ 116 w 132"/>
                <a:gd name="T1" fmla="*/ 48 h 124"/>
                <a:gd name="T2" fmla="*/ 116 w 132"/>
                <a:gd name="T3" fmla="*/ 22 h 124"/>
                <a:gd name="T4" fmla="*/ 104 w 132"/>
                <a:gd name="T5" fmla="*/ 0 h 124"/>
                <a:gd name="T6" fmla="*/ 22 w 132"/>
                <a:gd name="T7" fmla="*/ 0 h 124"/>
                <a:gd name="T8" fmla="*/ 0 w 132"/>
                <a:gd name="T9" fmla="*/ 102 h 124"/>
                <a:gd name="T10" fmla="*/ 94 w 132"/>
                <a:gd name="T11" fmla="*/ 124 h 124"/>
                <a:gd name="T12" fmla="*/ 116 w 132"/>
                <a:gd name="T13" fmla="*/ 96 h 124"/>
                <a:gd name="T14" fmla="*/ 116 w 132"/>
                <a:gd name="T15" fmla="*/ 48 h 124"/>
                <a:gd name="T16" fmla="*/ 88 w 132"/>
                <a:gd name="T17" fmla="*/ 8 h 124"/>
                <a:gd name="T18" fmla="*/ 108 w 132"/>
                <a:gd name="T19" fmla="*/ 12 h 124"/>
                <a:gd name="T20" fmla="*/ 108 w 132"/>
                <a:gd name="T21" fmla="*/ 24 h 124"/>
                <a:gd name="T22" fmla="*/ 104 w 132"/>
                <a:gd name="T23" fmla="*/ 36 h 124"/>
                <a:gd name="T24" fmla="*/ 104 w 132"/>
                <a:gd name="T25" fmla="*/ 32 h 124"/>
                <a:gd name="T26" fmla="*/ 104 w 132"/>
                <a:gd name="T27" fmla="*/ 16 h 124"/>
                <a:gd name="T28" fmla="*/ 16 w 132"/>
                <a:gd name="T29" fmla="*/ 12 h 124"/>
                <a:gd name="T30" fmla="*/ 12 w 132"/>
                <a:gd name="T31" fmla="*/ 24 h 124"/>
                <a:gd name="T32" fmla="*/ 8 w 132"/>
                <a:gd name="T33" fmla="*/ 22 h 124"/>
                <a:gd name="T34" fmla="*/ 100 w 132"/>
                <a:gd name="T35" fmla="*/ 20 h 124"/>
                <a:gd name="T36" fmla="*/ 16 w 132"/>
                <a:gd name="T37" fmla="*/ 16 h 124"/>
                <a:gd name="T38" fmla="*/ 100 w 132"/>
                <a:gd name="T39" fmla="*/ 20 h 124"/>
                <a:gd name="T40" fmla="*/ 100 w 132"/>
                <a:gd name="T41" fmla="*/ 28 h 124"/>
                <a:gd name="T42" fmla="*/ 16 w 132"/>
                <a:gd name="T43" fmla="*/ 24 h 124"/>
                <a:gd name="T44" fmla="*/ 100 w 132"/>
                <a:gd name="T45" fmla="*/ 32 h 124"/>
                <a:gd name="T46" fmla="*/ 88 w 132"/>
                <a:gd name="T47" fmla="*/ 36 h 124"/>
                <a:gd name="T48" fmla="*/ 16 w 132"/>
                <a:gd name="T49" fmla="*/ 35 h 124"/>
                <a:gd name="T50" fmla="*/ 100 w 132"/>
                <a:gd name="T51" fmla="*/ 32 h 124"/>
                <a:gd name="T52" fmla="*/ 94 w 132"/>
                <a:gd name="T53" fmla="*/ 116 h 124"/>
                <a:gd name="T54" fmla="*/ 8 w 132"/>
                <a:gd name="T55" fmla="*/ 102 h 124"/>
                <a:gd name="T56" fmla="*/ 22 w 132"/>
                <a:gd name="T57" fmla="*/ 44 h 124"/>
                <a:gd name="T58" fmla="*/ 104 w 132"/>
                <a:gd name="T59" fmla="*/ 44 h 124"/>
                <a:gd name="T60" fmla="*/ 108 w 132"/>
                <a:gd name="T61" fmla="*/ 56 h 124"/>
                <a:gd name="T62" fmla="*/ 52 w 132"/>
                <a:gd name="T63" fmla="*/ 76 h 124"/>
                <a:gd name="T64" fmla="*/ 108 w 132"/>
                <a:gd name="T65" fmla="*/ 96 h 124"/>
                <a:gd name="T66" fmla="*/ 113 w 132"/>
                <a:gd name="T67" fmla="*/ 88 h 124"/>
                <a:gd name="T68" fmla="*/ 60 w 132"/>
                <a:gd name="T69" fmla="*/ 76 h 124"/>
                <a:gd name="T70" fmla="*/ 108 w 132"/>
                <a:gd name="T71" fmla="*/ 64 h 124"/>
                <a:gd name="T72" fmla="*/ 115 w 132"/>
                <a:gd name="T73" fmla="*/ 59 h 124"/>
                <a:gd name="T74" fmla="*/ 120 w 132"/>
                <a:gd name="T75" fmla="*/ 7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24"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5"/>
                    <a:pt x="111" y="0"/>
                    <a:pt x="104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4"/>
                    <a:pt x="10" y="124"/>
                    <a:pt x="22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106" y="124"/>
                    <a:pt x="116" y="114"/>
                    <a:pt x="116" y="102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32" y="84"/>
                    <a:pt x="132" y="60"/>
                    <a:pt x="116" y="48"/>
                  </a:cubicBezTo>
                  <a:close/>
                  <a:moveTo>
                    <a:pt x="22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8" y="10"/>
                    <a:pt x="108" y="1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7" y="36"/>
                    <a:pt x="105" y="36"/>
                    <a:pt x="104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4"/>
                    <a:pt x="102" y="12"/>
                    <a:pt x="100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4" y="12"/>
                    <a:pt x="12" y="14"/>
                    <a:pt x="12" y="16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0" y="29"/>
                    <a:pt x="8" y="26"/>
                    <a:pt x="8" y="22"/>
                  </a:cubicBezTo>
                  <a:cubicBezTo>
                    <a:pt x="8" y="14"/>
                    <a:pt x="14" y="8"/>
                    <a:pt x="22" y="8"/>
                  </a:cubicBezTo>
                  <a:close/>
                  <a:moveTo>
                    <a:pt x="100" y="20"/>
                  </a:moveTo>
                  <a:cubicBezTo>
                    <a:pt x="16" y="20"/>
                    <a:pt x="16" y="20"/>
                    <a:pt x="16" y="20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00" y="16"/>
                    <a:pt x="100" y="16"/>
                    <a:pt x="100" y="16"/>
                  </a:cubicBezTo>
                  <a:lnTo>
                    <a:pt x="100" y="20"/>
                  </a:lnTo>
                  <a:close/>
                  <a:moveTo>
                    <a:pt x="100" y="24"/>
                  </a:moveTo>
                  <a:cubicBezTo>
                    <a:pt x="100" y="28"/>
                    <a:pt x="100" y="28"/>
                    <a:pt x="10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4"/>
                    <a:pt x="16" y="24"/>
                    <a:pt x="16" y="24"/>
                  </a:cubicBezTo>
                  <a:lnTo>
                    <a:pt x="100" y="24"/>
                  </a:lnTo>
                  <a:close/>
                  <a:moveTo>
                    <a:pt x="100" y="32"/>
                  </a:moveTo>
                  <a:cubicBezTo>
                    <a:pt x="100" y="36"/>
                    <a:pt x="100" y="36"/>
                    <a:pt x="100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36"/>
                    <a:pt x="18" y="35"/>
                    <a:pt x="16" y="35"/>
                  </a:cubicBezTo>
                  <a:cubicBezTo>
                    <a:pt x="16" y="32"/>
                    <a:pt x="16" y="32"/>
                    <a:pt x="16" y="32"/>
                  </a:cubicBezTo>
                  <a:lnTo>
                    <a:pt x="100" y="32"/>
                  </a:lnTo>
                  <a:close/>
                  <a:moveTo>
                    <a:pt x="108" y="102"/>
                  </a:moveTo>
                  <a:cubicBezTo>
                    <a:pt x="108" y="110"/>
                    <a:pt x="102" y="116"/>
                    <a:pt x="94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14" y="116"/>
                    <a:pt x="8" y="110"/>
                    <a:pt x="8" y="102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12" y="42"/>
                    <a:pt x="17" y="44"/>
                    <a:pt x="22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6" y="44"/>
                    <a:pt x="108" y="46"/>
                    <a:pt x="108" y="48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61" y="56"/>
                    <a:pt x="52" y="65"/>
                    <a:pt x="52" y="76"/>
                  </a:cubicBezTo>
                  <a:cubicBezTo>
                    <a:pt x="52" y="87"/>
                    <a:pt x="61" y="96"/>
                    <a:pt x="72" y="96"/>
                  </a:cubicBezTo>
                  <a:cubicBezTo>
                    <a:pt x="108" y="96"/>
                    <a:pt x="108" y="96"/>
                    <a:pt x="108" y="96"/>
                  </a:cubicBezTo>
                  <a:lnTo>
                    <a:pt x="108" y="102"/>
                  </a:lnTo>
                  <a:close/>
                  <a:moveTo>
                    <a:pt x="113" y="88"/>
                  </a:moveTo>
                  <a:cubicBezTo>
                    <a:pt x="72" y="88"/>
                    <a:pt x="72" y="88"/>
                    <a:pt x="72" y="88"/>
                  </a:cubicBezTo>
                  <a:cubicBezTo>
                    <a:pt x="65" y="88"/>
                    <a:pt x="60" y="83"/>
                    <a:pt x="60" y="76"/>
                  </a:cubicBezTo>
                  <a:cubicBezTo>
                    <a:pt x="60" y="69"/>
                    <a:pt x="65" y="64"/>
                    <a:pt x="72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10" y="64"/>
                    <a:pt x="113" y="63"/>
                    <a:pt x="114" y="61"/>
                  </a:cubicBezTo>
                  <a:cubicBezTo>
                    <a:pt x="115" y="60"/>
                    <a:pt x="115" y="60"/>
                    <a:pt x="115" y="59"/>
                  </a:cubicBezTo>
                  <a:cubicBezTo>
                    <a:pt x="115" y="59"/>
                    <a:pt x="116" y="59"/>
                    <a:pt x="116" y="59"/>
                  </a:cubicBezTo>
                  <a:cubicBezTo>
                    <a:pt x="118" y="62"/>
                    <a:pt x="120" y="67"/>
                    <a:pt x="120" y="72"/>
                  </a:cubicBezTo>
                  <a:cubicBezTo>
                    <a:pt x="120" y="78"/>
                    <a:pt x="118" y="84"/>
                    <a:pt x="113" y="8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7" name="Group 64"/>
          <p:cNvGrpSpPr/>
          <p:nvPr/>
        </p:nvGrpSpPr>
        <p:grpSpPr>
          <a:xfrm>
            <a:off x="5723896" y="2457074"/>
            <a:ext cx="408587" cy="408763"/>
            <a:chOff x="-1587" y="-3175"/>
            <a:chExt cx="3670300" cy="3671888"/>
          </a:xfrm>
          <a:solidFill>
            <a:schemeClr val="bg1"/>
          </a:solidFill>
        </p:grpSpPr>
        <p:sp>
          <p:nvSpPr>
            <p:cNvPr id="218" name="Freeform 24"/>
            <p:cNvSpPr>
              <a:spLocks noEditPoints="1"/>
            </p:cNvSpPr>
            <p:nvPr/>
          </p:nvSpPr>
          <p:spPr bwMode="auto">
            <a:xfrm>
              <a:off x="-1587" y="-3175"/>
              <a:ext cx="3670300" cy="3671888"/>
            </a:xfrm>
            <a:custGeom>
              <a:avLst/>
              <a:gdLst>
                <a:gd name="T0" fmla="*/ 631 w 976"/>
                <a:gd name="T1" fmla="*/ 306 h 976"/>
                <a:gd name="T2" fmla="*/ 488 w 976"/>
                <a:gd name="T3" fmla="*/ 0 h 976"/>
                <a:gd name="T4" fmla="*/ 275 w 976"/>
                <a:gd name="T5" fmla="*/ 312 h 976"/>
                <a:gd name="T6" fmla="*/ 244 w 976"/>
                <a:gd name="T7" fmla="*/ 329 h 976"/>
                <a:gd name="T8" fmla="*/ 92 w 976"/>
                <a:gd name="T9" fmla="*/ 305 h 976"/>
                <a:gd name="T10" fmla="*/ 0 w 976"/>
                <a:gd name="T11" fmla="*/ 885 h 976"/>
                <a:gd name="T12" fmla="*/ 183 w 976"/>
                <a:gd name="T13" fmla="*/ 976 h 976"/>
                <a:gd name="T14" fmla="*/ 266 w 976"/>
                <a:gd name="T15" fmla="*/ 924 h 976"/>
                <a:gd name="T16" fmla="*/ 275 w 976"/>
                <a:gd name="T17" fmla="*/ 926 h 976"/>
                <a:gd name="T18" fmla="*/ 580 w 976"/>
                <a:gd name="T19" fmla="*/ 976 h 976"/>
                <a:gd name="T20" fmla="*/ 856 w 976"/>
                <a:gd name="T21" fmla="*/ 917 h 976"/>
                <a:gd name="T22" fmla="*/ 870 w 976"/>
                <a:gd name="T23" fmla="*/ 831 h 976"/>
                <a:gd name="T24" fmla="*/ 920 w 976"/>
                <a:gd name="T25" fmla="*/ 669 h 976"/>
                <a:gd name="T26" fmla="*/ 949 w 976"/>
                <a:gd name="T27" fmla="*/ 512 h 976"/>
                <a:gd name="T28" fmla="*/ 976 w 976"/>
                <a:gd name="T29" fmla="*/ 439 h 976"/>
                <a:gd name="T30" fmla="*/ 890 w 976"/>
                <a:gd name="T31" fmla="*/ 319 h 976"/>
                <a:gd name="T32" fmla="*/ 183 w 976"/>
                <a:gd name="T33" fmla="*/ 915 h 976"/>
                <a:gd name="T34" fmla="*/ 61 w 976"/>
                <a:gd name="T35" fmla="*/ 885 h 976"/>
                <a:gd name="T36" fmla="*/ 92 w 976"/>
                <a:gd name="T37" fmla="*/ 366 h 976"/>
                <a:gd name="T38" fmla="*/ 214 w 976"/>
                <a:gd name="T39" fmla="*/ 397 h 976"/>
                <a:gd name="T40" fmla="*/ 914 w 976"/>
                <a:gd name="T41" fmla="*/ 443 h 976"/>
                <a:gd name="T42" fmla="*/ 793 w 976"/>
                <a:gd name="T43" fmla="*/ 488 h 976"/>
                <a:gd name="T44" fmla="*/ 793 w 976"/>
                <a:gd name="T45" fmla="*/ 519 h 976"/>
                <a:gd name="T46" fmla="*/ 901 w 976"/>
                <a:gd name="T47" fmla="*/ 575 h 976"/>
                <a:gd name="T48" fmla="*/ 763 w 976"/>
                <a:gd name="T49" fmla="*/ 641 h 976"/>
                <a:gd name="T50" fmla="*/ 763 w 976"/>
                <a:gd name="T51" fmla="*/ 671 h 976"/>
                <a:gd name="T52" fmla="*/ 862 w 976"/>
                <a:gd name="T53" fmla="*/ 734 h 976"/>
                <a:gd name="T54" fmla="*/ 732 w 976"/>
                <a:gd name="T55" fmla="*/ 793 h 976"/>
                <a:gd name="T56" fmla="*/ 732 w 976"/>
                <a:gd name="T57" fmla="*/ 824 h 976"/>
                <a:gd name="T58" fmla="*/ 811 w 976"/>
                <a:gd name="T59" fmla="*/ 866 h 976"/>
                <a:gd name="T60" fmla="*/ 747 w 976"/>
                <a:gd name="T61" fmla="*/ 915 h 976"/>
                <a:gd name="T62" fmla="*/ 411 w 976"/>
                <a:gd name="T63" fmla="*/ 896 h 976"/>
                <a:gd name="T64" fmla="*/ 244 w 976"/>
                <a:gd name="T65" fmla="*/ 835 h 976"/>
                <a:gd name="T66" fmla="*/ 268 w 976"/>
                <a:gd name="T67" fmla="*/ 382 h 976"/>
                <a:gd name="T68" fmla="*/ 458 w 976"/>
                <a:gd name="T69" fmla="*/ 92 h 976"/>
                <a:gd name="T70" fmla="*/ 577 w 976"/>
                <a:gd name="T71" fmla="*/ 206 h 976"/>
                <a:gd name="T72" fmla="*/ 879 w 976"/>
                <a:gd name="T73" fmla="*/ 377 h 976"/>
                <a:gd name="T74" fmla="*/ 914 w 976"/>
                <a:gd name="T75" fmla="*/ 443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6" h="976">
                  <a:moveTo>
                    <a:pt x="890" y="319"/>
                  </a:moveTo>
                  <a:cubicBezTo>
                    <a:pt x="851" y="309"/>
                    <a:pt x="762" y="309"/>
                    <a:pt x="631" y="306"/>
                  </a:cubicBezTo>
                  <a:cubicBezTo>
                    <a:pt x="637" y="277"/>
                    <a:pt x="638" y="252"/>
                    <a:pt x="638" y="206"/>
                  </a:cubicBezTo>
                  <a:cubicBezTo>
                    <a:pt x="638" y="96"/>
                    <a:pt x="559" y="0"/>
                    <a:pt x="488" y="0"/>
                  </a:cubicBezTo>
                  <a:cubicBezTo>
                    <a:pt x="438" y="0"/>
                    <a:pt x="397" y="41"/>
                    <a:pt x="397" y="91"/>
                  </a:cubicBezTo>
                  <a:cubicBezTo>
                    <a:pt x="396" y="152"/>
                    <a:pt x="377" y="258"/>
                    <a:pt x="275" y="312"/>
                  </a:cubicBezTo>
                  <a:cubicBezTo>
                    <a:pt x="267" y="316"/>
                    <a:pt x="246" y="327"/>
                    <a:pt x="242" y="328"/>
                  </a:cubicBezTo>
                  <a:cubicBezTo>
                    <a:pt x="244" y="329"/>
                    <a:pt x="244" y="329"/>
                    <a:pt x="244" y="329"/>
                  </a:cubicBezTo>
                  <a:cubicBezTo>
                    <a:pt x="228" y="316"/>
                    <a:pt x="206" y="305"/>
                    <a:pt x="183" y="305"/>
                  </a:cubicBezTo>
                  <a:cubicBezTo>
                    <a:pt x="92" y="305"/>
                    <a:pt x="92" y="305"/>
                    <a:pt x="92" y="305"/>
                  </a:cubicBezTo>
                  <a:cubicBezTo>
                    <a:pt x="41" y="305"/>
                    <a:pt x="0" y="346"/>
                    <a:pt x="0" y="397"/>
                  </a:cubicBezTo>
                  <a:cubicBezTo>
                    <a:pt x="0" y="885"/>
                    <a:pt x="0" y="885"/>
                    <a:pt x="0" y="885"/>
                  </a:cubicBezTo>
                  <a:cubicBezTo>
                    <a:pt x="0" y="935"/>
                    <a:pt x="41" y="976"/>
                    <a:pt x="92" y="976"/>
                  </a:cubicBezTo>
                  <a:cubicBezTo>
                    <a:pt x="183" y="976"/>
                    <a:pt x="183" y="976"/>
                    <a:pt x="183" y="976"/>
                  </a:cubicBezTo>
                  <a:cubicBezTo>
                    <a:pt x="219" y="976"/>
                    <a:pt x="250" y="954"/>
                    <a:pt x="264" y="923"/>
                  </a:cubicBezTo>
                  <a:cubicBezTo>
                    <a:pt x="265" y="923"/>
                    <a:pt x="265" y="924"/>
                    <a:pt x="266" y="924"/>
                  </a:cubicBezTo>
                  <a:cubicBezTo>
                    <a:pt x="268" y="924"/>
                    <a:pt x="270" y="925"/>
                    <a:pt x="273" y="926"/>
                  </a:cubicBezTo>
                  <a:cubicBezTo>
                    <a:pt x="274" y="926"/>
                    <a:pt x="274" y="926"/>
                    <a:pt x="275" y="926"/>
                  </a:cubicBezTo>
                  <a:cubicBezTo>
                    <a:pt x="292" y="930"/>
                    <a:pt x="326" y="938"/>
                    <a:pt x="398" y="955"/>
                  </a:cubicBezTo>
                  <a:cubicBezTo>
                    <a:pt x="414" y="959"/>
                    <a:pt x="496" y="976"/>
                    <a:pt x="580" y="976"/>
                  </a:cubicBezTo>
                  <a:cubicBezTo>
                    <a:pt x="747" y="976"/>
                    <a:pt x="747" y="976"/>
                    <a:pt x="747" y="976"/>
                  </a:cubicBezTo>
                  <a:cubicBezTo>
                    <a:pt x="798" y="976"/>
                    <a:pt x="835" y="956"/>
                    <a:pt x="856" y="917"/>
                  </a:cubicBezTo>
                  <a:cubicBezTo>
                    <a:pt x="857" y="917"/>
                    <a:pt x="864" y="903"/>
                    <a:pt x="869" y="884"/>
                  </a:cubicBezTo>
                  <a:cubicBezTo>
                    <a:pt x="874" y="870"/>
                    <a:pt x="875" y="851"/>
                    <a:pt x="870" y="831"/>
                  </a:cubicBezTo>
                  <a:cubicBezTo>
                    <a:pt x="903" y="808"/>
                    <a:pt x="913" y="774"/>
                    <a:pt x="920" y="752"/>
                  </a:cubicBezTo>
                  <a:cubicBezTo>
                    <a:pt x="932" y="716"/>
                    <a:pt x="928" y="688"/>
                    <a:pt x="920" y="669"/>
                  </a:cubicBezTo>
                  <a:cubicBezTo>
                    <a:pt x="939" y="651"/>
                    <a:pt x="954" y="625"/>
                    <a:pt x="961" y="585"/>
                  </a:cubicBezTo>
                  <a:cubicBezTo>
                    <a:pt x="965" y="559"/>
                    <a:pt x="961" y="534"/>
                    <a:pt x="949" y="512"/>
                  </a:cubicBezTo>
                  <a:cubicBezTo>
                    <a:pt x="966" y="493"/>
                    <a:pt x="974" y="468"/>
                    <a:pt x="975" y="446"/>
                  </a:cubicBezTo>
                  <a:cubicBezTo>
                    <a:pt x="976" y="439"/>
                    <a:pt x="976" y="439"/>
                    <a:pt x="976" y="439"/>
                  </a:cubicBezTo>
                  <a:cubicBezTo>
                    <a:pt x="976" y="435"/>
                    <a:pt x="976" y="433"/>
                    <a:pt x="976" y="424"/>
                  </a:cubicBezTo>
                  <a:cubicBezTo>
                    <a:pt x="976" y="386"/>
                    <a:pt x="949" y="336"/>
                    <a:pt x="890" y="319"/>
                  </a:cubicBezTo>
                  <a:close/>
                  <a:moveTo>
                    <a:pt x="214" y="885"/>
                  </a:moveTo>
                  <a:cubicBezTo>
                    <a:pt x="214" y="901"/>
                    <a:pt x="200" y="915"/>
                    <a:pt x="183" y="915"/>
                  </a:cubicBezTo>
                  <a:cubicBezTo>
                    <a:pt x="92" y="915"/>
                    <a:pt x="92" y="915"/>
                    <a:pt x="92" y="915"/>
                  </a:cubicBezTo>
                  <a:cubicBezTo>
                    <a:pt x="75" y="915"/>
                    <a:pt x="61" y="901"/>
                    <a:pt x="61" y="885"/>
                  </a:cubicBezTo>
                  <a:cubicBezTo>
                    <a:pt x="61" y="397"/>
                    <a:pt x="61" y="397"/>
                    <a:pt x="61" y="397"/>
                  </a:cubicBezTo>
                  <a:cubicBezTo>
                    <a:pt x="61" y="380"/>
                    <a:pt x="75" y="366"/>
                    <a:pt x="92" y="366"/>
                  </a:cubicBezTo>
                  <a:cubicBezTo>
                    <a:pt x="183" y="366"/>
                    <a:pt x="183" y="366"/>
                    <a:pt x="183" y="366"/>
                  </a:cubicBezTo>
                  <a:cubicBezTo>
                    <a:pt x="200" y="366"/>
                    <a:pt x="214" y="380"/>
                    <a:pt x="214" y="397"/>
                  </a:cubicBezTo>
                  <a:lnTo>
                    <a:pt x="214" y="885"/>
                  </a:lnTo>
                  <a:close/>
                  <a:moveTo>
                    <a:pt x="914" y="443"/>
                  </a:moveTo>
                  <a:cubicBezTo>
                    <a:pt x="914" y="458"/>
                    <a:pt x="907" y="488"/>
                    <a:pt x="854" y="488"/>
                  </a:cubicBezTo>
                  <a:cubicBezTo>
                    <a:pt x="808" y="488"/>
                    <a:pt x="793" y="488"/>
                    <a:pt x="793" y="488"/>
                  </a:cubicBezTo>
                  <a:cubicBezTo>
                    <a:pt x="785" y="488"/>
                    <a:pt x="778" y="495"/>
                    <a:pt x="778" y="503"/>
                  </a:cubicBezTo>
                  <a:cubicBezTo>
                    <a:pt x="778" y="512"/>
                    <a:pt x="785" y="519"/>
                    <a:pt x="793" y="519"/>
                  </a:cubicBezTo>
                  <a:cubicBezTo>
                    <a:pt x="793" y="519"/>
                    <a:pt x="806" y="519"/>
                    <a:pt x="852" y="519"/>
                  </a:cubicBezTo>
                  <a:cubicBezTo>
                    <a:pt x="898" y="519"/>
                    <a:pt x="904" y="556"/>
                    <a:pt x="901" y="575"/>
                  </a:cubicBezTo>
                  <a:cubicBezTo>
                    <a:pt x="897" y="598"/>
                    <a:pt x="886" y="641"/>
                    <a:pt x="835" y="641"/>
                  </a:cubicBezTo>
                  <a:cubicBezTo>
                    <a:pt x="783" y="641"/>
                    <a:pt x="763" y="641"/>
                    <a:pt x="763" y="641"/>
                  </a:cubicBezTo>
                  <a:cubicBezTo>
                    <a:pt x="754" y="641"/>
                    <a:pt x="747" y="647"/>
                    <a:pt x="747" y="656"/>
                  </a:cubicBezTo>
                  <a:cubicBezTo>
                    <a:pt x="747" y="664"/>
                    <a:pt x="754" y="671"/>
                    <a:pt x="763" y="671"/>
                  </a:cubicBezTo>
                  <a:cubicBezTo>
                    <a:pt x="763" y="671"/>
                    <a:pt x="799" y="671"/>
                    <a:pt x="823" y="671"/>
                  </a:cubicBezTo>
                  <a:cubicBezTo>
                    <a:pt x="874" y="671"/>
                    <a:pt x="870" y="710"/>
                    <a:pt x="862" y="734"/>
                  </a:cubicBezTo>
                  <a:cubicBezTo>
                    <a:pt x="852" y="764"/>
                    <a:pt x="846" y="793"/>
                    <a:pt x="782" y="793"/>
                  </a:cubicBezTo>
                  <a:cubicBezTo>
                    <a:pt x="760" y="793"/>
                    <a:pt x="732" y="793"/>
                    <a:pt x="732" y="793"/>
                  </a:cubicBezTo>
                  <a:cubicBezTo>
                    <a:pt x="723" y="793"/>
                    <a:pt x="717" y="800"/>
                    <a:pt x="717" y="808"/>
                  </a:cubicBezTo>
                  <a:cubicBezTo>
                    <a:pt x="717" y="817"/>
                    <a:pt x="723" y="824"/>
                    <a:pt x="732" y="824"/>
                  </a:cubicBezTo>
                  <a:cubicBezTo>
                    <a:pt x="732" y="824"/>
                    <a:pt x="753" y="824"/>
                    <a:pt x="780" y="824"/>
                  </a:cubicBezTo>
                  <a:cubicBezTo>
                    <a:pt x="813" y="824"/>
                    <a:pt x="815" y="855"/>
                    <a:pt x="811" y="866"/>
                  </a:cubicBezTo>
                  <a:cubicBezTo>
                    <a:pt x="807" y="879"/>
                    <a:pt x="803" y="888"/>
                    <a:pt x="803" y="888"/>
                  </a:cubicBezTo>
                  <a:cubicBezTo>
                    <a:pt x="793" y="905"/>
                    <a:pt x="779" y="915"/>
                    <a:pt x="747" y="915"/>
                  </a:cubicBezTo>
                  <a:cubicBezTo>
                    <a:pt x="580" y="915"/>
                    <a:pt x="580" y="915"/>
                    <a:pt x="580" y="915"/>
                  </a:cubicBezTo>
                  <a:cubicBezTo>
                    <a:pt x="497" y="915"/>
                    <a:pt x="414" y="896"/>
                    <a:pt x="411" y="896"/>
                  </a:cubicBezTo>
                  <a:cubicBezTo>
                    <a:pt x="285" y="866"/>
                    <a:pt x="278" y="864"/>
                    <a:pt x="270" y="862"/>
                  </a:cubicBezTo>
                  <a:cubicBezTo>
                    <a:pt x="270" y="862"/>
                    <a:pt x="244" y="857"/>
                    <a:pt x="244" y="835"/>
                  </a:cubicBezTo>
                  <a:cubicBezTo>
                    <a:pt x="244" y="414"/>
                    <a:pt x="244" y="414"/>
                    <a:pt x="244" y="414"/>
                  </a:cubicBezTo>
                  <a:cubicBezTo>
                    <a:pt x="244" y="399"/>
                    <a:pt x="253" y="386"/>
                    <a:pt x="268" y="382"/>
                  </a:cubicBezTo>
                  <a:cubicBezTo>
                    <a:pt x="270" y="381"/>
                    <a:pt x="273" y="380"/>
                    <a:pt x="275" y="380"/>
                  </a:cubicBezTo>
                  <a:cubicBezTo>
                    <a:pt x="414" y="322"/>
                    <a:pt x="456" y="195"/>
                    <a:pt x="458" y="92"/>
                  </a:cubicBezTo>
                  <a:cubicBezTo>
                    <a:pt x="458" y="77"/>
                    <a:pt x="469" y="61"/>
                    <a:pt x="488" y="61"/>
                  </a:cubicBezTo>
                  <a:cubicBezTo>
                    <a:pt x="520" y="61"/>
                    <a:pt x="577" y="126"/>
                    <a:pt x="577" y="206"/>
                  </a:cubicBezTo>
                  <a:cubicBezTo>
                    <a:pt x="577" y="278"/>
                    <a:pt x="574" y="291"/>
                    <a:pt x="549" y="366"/>
                  </a:cubicBezTo>
                  <a:cubicBezTo>
                    <a:pt x="854" y="366"/>
                    <a:pt x="852" y="370"/>
                    <a:pt x="879" y="377"/>
                  </a:cubicBezTo>
                  <a:cubicBezTo>
                    <a:pt x="912" y="387"/>
                    <a:pt x="915" y="415"/>
                    <a:pt x="915" y="424"/>
                  </a:cubicBezTo>
                  <a:cubicBezTo>
                    <a:pt x="915" y="435"/>
                    <a:pt x="915" y="433"/>
                    <a:pt x="914" y="4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19" name="Freeform 25"/>
            <p:cNvSpPr>
              <a:spLocks noEditPoints="1"/>
            </p:cNvSpPr>
            <p:nvPr/>
          </p:nvSpPr>
          <p:spPr bwMode="auto">
            <a:xfrm>
              <a:off x="344488" y="2979738"/>
              <a:ext cx="341313" cy="346075"/>
            </a:xfrm>
            <a:custGeom>
              <a:avLst/>
              <a:gdLst>
                <a:gd name="T0" fmla="*/ 45 w 91"/>
                <a:gd name="T1" fmla="*/ 0 h 92"/>
                <a:gd name="T2" fmla="*/ 0 w 91"/>
                <a:gd name="T3" fmla="*/ 46 h 92"/>
                <a:gd name="T4" fmla="*/ 45 w 91"/>
                <a:gd name="T5" fmla="*/ 92 h 92"/>
                <a:gd name="T6" fmla="*/ 91 w 91"/>
                <a:gd name="T7" fmla="*/ 46 h 92"/>
                <a:gd name="T8" fmla="*/ 45 w 91"/>
                <a:gd name="T9" fmla="*/ 0 h 92"/>
                <a:gd name="T10" fmla="*/ 45 w 91"/>
                <a:gd name="T11" fmla="*/ 61 h 92"/>
                <a:gd name="T12" fmla="*/ 30 w 91"/>
                <a:gd name="T13" fmla="*/ 46 h 92"/>
                <a:gd name="T14" fmla="*/ 45 w 91"/>
                <a:gd name="T15" fmla="*/ 31 h 92"/>
                <a:gd name="T16" fmla="*/ 61 w 91"/>
                <a:gd name="T17" fmla="*/ 46 h 92"/>
                <a:gd name="T18" fmla="*/ 45 w 91"/>
                <a:gd name="T19" fmla="*/ 6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92">
                  <a:moveTo>
                    <a:pt x="45" y="0"/>
                  </a:moveTo>
                  <a:cubicBezTo>
                    <a:pt x="20" y="0"/>
                    <a:pt x="0" y="20"/>
                    <a:pt x="0" y="46"/>
                  </a:cubicBez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0"/>
                    <a:pt x="71" y="0"/>
                    <a:pt x="45" y="0"/>
                  </a:cubicBezTo>
                  <a:close/>
                  <a:moveTo>
                    <a:pt x="45" y="61"/>
                  </a:moveTo>
                  <a:cubicBezTo>
                    <a:pt x="37" y="61"/>
                    <a:pt x="30" y="54"/>
                    <a:pt x="30" y="46"/>
                  </a:cubicBezTo>
                  <a:cubicBezTo>
                    <a:pt x="30" y="37"/>
                    <a:pt x="37" y="31"/>
                    <a:pt x="45" y="31"/>
                  </a:cubicBezTo>
                  <a:cubicBezTo>
                    <a:pt x="54" y="31"/>
                    <a:pt x="61" y="37"/>
                    <a:pt x="61" y="46"/>
                  </a:cubicBezTo>
                  <a:cubicBezTo>
                    <a:pt x="61" y="54"/>
                    <a:pt x="54" y="61"/>
                    <a:pt x="45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50" name="稻壳儿小白白(http://dwz.cn/Wu2UP)"/>
          <p:cNvSpPr txBox="1">
            <a:spLocks noChangeArrowheads="1"/>
          </p:cNvSpPr>
          <p:nvPr/>
        </p:nvSpPr>
        <p:spPr bwMode="auto">
          <a:xfrm>
            <a:off x="1353107" y="2226892"/>
            <a:ext cx="19526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肩胛骨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稻壳儿小白白(http://dwz.cn/Wu2UP)"/>
          <p:cNvSpPr txBox="1">
            <a:spLocks noChangeArrowheads="1"/>
          </p:cNvSpPr>
          <p:nvPr/>
        </p:nvSpPr>
        <p:spPr bwMode="auto">
          <a:xfrm>
            <a:off x="1250352" y="2558540"/>
            <a:ext cx="234559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为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三角形扁骨，贴于胸廓后外面，介入第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至第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7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肋骨之间。可分为二面、三缘和三个角。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稻壳儿小白白(http://dwz.cn/Wu2UP)"/>
          <p:cNvSpPr txBox="1">
            <a:spLocks noChangeArrowheads="1"/>
          </p:cNvSpPr>
          <p:nvPr/>
        </p:nvSpPr>
        <p:spPr bwMode="auto">
          <a:xfrm>
            <a:off x="788472" y="3771476"/>
            <a:ext cx="19526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主要结构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稻壳儿小白白(http://dwz.cn/Wu2UP)"/>
          <p:cNvSpPr txBox="1">
            <a:spLocks noChangeArrowheads="1"/>
          </p:cNvSpPr>
          <p:nvPr/>
        </p:nvSpPr>
        <p:spPr bwMode="auto">
          <a:xfrm>
            <a:off x="685717" y="4103124"/>
            <a:ext cx="2345597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下角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、外缘侧、盂下结节、肩胛颈、肩峰角、肩峰、盂上结节、喙突、肩胛切迹、上缘、上角、冈上窝、肩胛冈、内侧缘、冈上窝</a:t>
            </a:r>
          </a:p>
        </p:txBody>
      </p:sp>
      <p:grpSp>
        <p:nvGrpSpPr>
          <p:cNvPr id="46" name="组合 45"/>
          <p:cNvGrpSpPr/>
          <p:nvPr/>
        </p:nvGrpSpPr>
        <p:grpSpPr>
          <a:xfrm>
            <a:off x="0" y="0"/>
            <a:ext cx="3031314" cy="2044559"/>
            <a:chOff x="0" y="0"/>
            <a:chExt cx="4441085" cy="2995422"/>
          </a:xfrm>
        </p:grpSpPr>
        <p:pic>
          <p:nvPicPr>
            <p:cNvPr id="47" name="图片 4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48" name="文本框 47"/>
            <p:cNvSpPr txBox="1"/>
            <p:nvPr/>
          </p:nvSpPr>
          <p:spPr>
            <a:xfrm>
              <a:off x="1455369" y="576279"/>
              <a:ext cx="2985716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 smtClean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背部的体表结构</a:t>
              </a:r>
              <a:endParaRPr lang="zh-CN" altLang="en-US" sz="2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383143" y="309782"/>
              <a:ext cx="1018938" cy="1119188"/>
              <a:chOff x="367902" y="350520"/>
              <a:chExt cx="1305311" cy="1433737"/>
            </a:xfrm>
          </p:grpSpPr>
          <p:sp>
            <p:nvSpPr>
              <p:cNvPr id="58" name="任意多边形 57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436166" y="460861"/>
                <a:ext cx="1168781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01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60" name="图片 59" descr="https://gss2.bdstatic.com/9fo3dSag_xI4khGkpoWK1HF6hhy/baike/c0%3Dbaike80%2C5%2C5%2C80%2C26/sign=ad871ad68282b90129a0cb6112e4c212/96dda144ad345982d0ccd46304f431adcaef84f8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233" y="1496286"/>
            <a:ext cx="3585824" cy="4119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图片 60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5616" y="1610141"/>
            <a:ext cx="3583419" cy="40054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55776" y="166504"/>
            <a:ext cx="2733773" cy="2733773"/>
          </a:xfrm>
          <a:prstGeom prst="rect">
            <a:avLst/>
          </a:prstGeom>
          <a:noFill/>
          <a:ln w="101600">
            <a:solidFill>
              <a:srgbClr val="DC75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2183" y="1201369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Nexa Bold" charset="0"/>
                <a:ea typeface="Nexa Bold" charset="0"/>
                <a:cs typeface="Nexa Bold" charset="0"/>
              </a:rPr>
              <a:t>锻炼方法</a:t>
            </a:r>
            <a:endParaRPr lang="en-US" sz="2800" dirty="0" smtClean="0">
              <a:solidFill>
                <a:prstClr val="black">
                  <a:lumMod val="75000"/>
                  <a:lumOff val="25000"/>
                </a:prstClr>
              </a:solidFill>
              <a:latin typeface="Nexa Bold" charset="0"/>
              <a:ea typeface="Nexa Bold" charset="0"/>
              <a:cs typeface="Nexa Bold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684030" y="2135461"/>
            <a:ext cx="564545" cy="0"/>
          </a:xfrm>
          <a:prstGeom prst="line">
            <a:avLst/>
          </a:prstGeom>
          <a:ln>
            <a:solidFill>
              <a:srgbClr val="DC7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64305" y="2996290"/>
            <a:ext cx="49685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最经典的动作是</a:t>
            </a:r>
            <a:r>
              <a:rPr lang="zh-CN" altLang="en-US" dirty="0">
                <a:solidFill>
                  <a:srgbClr val="DC75A5"/>
                </a:solidFill>
              </a:rPr>
              <a:t>引体向上</a:t>
            </a:r>
          </a:p>
          <a:p>
            <a:r>
              <a:rPr lang="en-US" altLang="zh-CN" dirty="0"/>
              <a:t>1.</a:t>
            </a:r>
            <a:r>
              <a:rPr lang="zh-CN" altLang="en-US" dirty="0"/>
              <a:t>双手抓住把柄或单杠，使腰背以下部位放松，背阔肌充分伸长，两小腿弯曲抬起。</a:t>
            </a:r>
          </a:p>
          <a:p>
            <a:r>
              <a:rPr lang="zh-CN" altLang="en-US" dirty="0"/>
              <a:t> </a:t>
            </a:r>
            <a:r>
              <a:rPr lang="en-US" altLang="zh-CN" dirty="0" smtClean="0"/>
              <a:t>2</a:t>
            </a:r>
            <a:r>
              <a:rPr lang="en-US" altLang="zh-CN" dirty="0"/>
              <a:t>.</a:t>
            </a:r>
            <a:r>
              <a:rPr lang="zh-CN" altLang="en-US" dirty="0"/>
              <a:t>吸气，集中背阔肌的收缩力，屈臂引体上拉最高处稍停</a:t>
            </a:r>
            <a:r>
              <a:rPr lang="en-US" altLang="zh-CN" dirty="0"/>
              <a:t>2-3</a:t>
            </a:r>
            <a:r>
              <a:rPr lang="zh-CN" altLang="en-US" dirty="0"/>
              <a:t>秒。然后呼气，以背阔肌的收缩力量控制住，使身体慢慢下降还原。重复练习。</a:t>
            </a:r>
            <a:r>
              <a:rPr lang="zh-CN" altLang="en-US" dirty="0">
                <a:solidFill>
                  <a:srgbClr val="DC75A5"/>
                </a:solidFill>
              </a:rPr>
              <a:t>单臂哑铃划船</a:t>
            </a:r>
            <a:r>
              <a:rPr lang="zh-CN" altLang="en-US" dirty="0"/>
              <a:t>：</a:t>
            </a:r>
          </a:p>
          <a:p>
            <a:r>
              <a:rPr lang="zh-CN" altLang="en-US" dirty="0"/>
              <a:t> </a:t>
            </a:r>
            <a:r>
              <a:rPr lang="en-US" altLang="zh-CN" dirty="0" smtClean="0"/>
              <a:t>1</a:t>
            </a:r>
            <a:r>
              <a:rPr lang="en-US" altLang="zh-CN" dirty="0"/>
              <a:t>.</a:t>
            </a:r>
            <a:r>
              <a:rPr lang="zh-CN" altLang="en-US" dirty="0"/>
              <a:t>屈体用正握法抓住哑铃，另一只手扶在长凳上支住身体，另一只膝盖也弯曲支在长凳上，身体几乎与地面平行，抬头挺胸。</a:t>
            </a:r>
          </a:p>
          <a:p>
            <a:r>
              <a:rPr lang="zh-CN" altLang="en-US" dirty="0"/>
              <a:t> </a:t>
            </a:r>
            <a:r>
              <a:rPr lang="en-US" altLang="zh-CN" dirty="0" smtClean="0"/>
              <a:t>2</a:t>
            </a:r>
            <a:r>
              <a:rPr lang="en-US" altLang="zh-CN" dirty="0"/>
              <a:t>.</a:t>
            </a:r>
            <a:r>
              <a:rPr lang="zh-CN" altLang="en-US" dirty="0"/>
              <a:t>把重量放到尽量地低，掌向身体将重量拉起；尽量保持身体静止，用背而不是用手臂将哑铃拉到体侧；缓慢地放下，保持对重量的控制，一侧练完再练另一边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pic>
        <p:nvPicPr>
          <p:cNvPr id="9" name="图片 8" descr="http://www.jianshen8.com/uploads/allimg/170614/4_170614162222_1.gif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0496" y="0"/>
            <a:ext cx="5741504" cy="2452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 descr="http://www.jianshen8.com/uploads/allimg/170614/4_170614162222_2.gif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0496" y="2452756"/>
            <a:ext cx="5741504" cy="20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1" descr="http://www.jianshen8.com/uploads/allimg/170614/4_170614163308_2.gif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0497" y="4484756"/>
            <a:ext cx="5741504" cy="22487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0572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074416" y="1895351"/>
            <a:ext cx="576064" cy="576064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2850124" y="4921273"/>
            <a:ext cx="576064" cy="576064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对角圆角矩形 3"/>
          <p:cNvSpPr/>
          <p:nvPr/>
        </p:nvSpPr>
        <p:spPr>
          <a:xfrm flipH="1">
            <a:off x="1199456" y="2017870"/>
            <a:ext cx="2112235" cy="3360373"/>
          </a:xfrm>
          <a:prstGeom prst="round2DiagRect">
            <a:avLst/>
          </a:pr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1239211" y="2930386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918261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255251" y="2396988"/>
            <a:ext cx="341221" cy="336953"/>
            <a:chOff x="9071432" y="2401956"/>
            <a:chExt cx="1073666" cy="1060237"/>
          </a:xfrm>
        </p:grpSpPr>
        <p:sp>
          <p:nvSpPr>
            <p:cNvPr id="24" name="任意多边形 23"/>
            <p:cNvSpPr/>
            <p:nvPr/>
          </p:nvSpPr>
          <p:spPr>
            <a:xfrm>
              <a:off x="9071432" y="2401956"/>
              <a:ext cx="1073666" cy="955209"/>
            </a:xfrm>
            <a:custGeom>
              <a:avLst/>
              <a:gdLst/>
              <a:ahLst/>
              <a:cxnLst/>
              <a:rect l="l" t="t" r="r" b="b"/>
              <a:pathLst>
                <a:path w="1073666" h="955209">
                  <a:moveTo>
                    <a:pt x="536833" y="0"/>
                  </a:moveTo>
                  <a:cubicBezTo>
                    <a:pt x="833318" y="0"/>
                    <a:pt x="1073666" y="178783"/>
                    <a:pt x="1073666" y="399322"/>
                  </a:cubicBezTo>
                  <a:cubicBezTo>
                    <a:pt x="1073666" y="619861"/>
                    <a:pt x="833318" y="798644"/>
                    <a:pt x="536833" y="798644"/>
                  </a:cubicBezTo>
                  <a:lnTo>
                    <a:pt x="451632" y="792255"/>
                  </a:lnTo>
                  <a:cubicBezTo>
                    <a:pt x="374779" y="857533"/>
                    <a:pt x="285584" y="927104"/>
                    <a:pt x="149741" y="955209"/>
                  </a:cubicBezTo>
                  <a:cubicBezTo>
                    <a:pt x="178308" y="906865"/>
                    <a:pt x="243377" y="835707"/>
                    <a:pt x="248758" y="735321"/>
                  </a:cubicBezTo>
                  <a:cubicBezTo>
                    <a:pt x="99027" y="665239"/>
                    <a:pt x="0" y="540882"/>
                    <a:pt x="0" y="399322"/>
                  </a:cubicBezTo>
                  <a:cubicBezTo>
                    <a:pt x="0" y="178783"/>
                    <a:pt x="240348" y="0"/>
                    <a:pt x="536833" y="0"/>
                  </a:cubicBezTo>
                  <a:close/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5" name="弧形 24"/>
            <p:cNvSpPr/>
            <p:nvPr/>
          </p:nvSpPr>
          <p:spPr>
            <a:xfrm rot="18074005">
              <a:off x="9166664" y="2559941"/>
              <a:ext cx="902252" cy="902252"/>
            </a:xfrm>
            <a:prstGeom prst="arc">
              <a:avLst>
                <a:gd name="adj1" fmla="val 16200000"/>
                <a:gd name="adj2" fmla="val 19357459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056520" y="2434980"/>
            <a:ext cx="369531" cy="260611"/>
            <a:chOff x="1326496" y="4283251"/>
            <a:chExt cx="1129493" cy="796573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1537989" y="4295029"/>
              <a:ext cx="698725" cy="0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2236914" y="4298775"/>
              <a:ext cx="219075" cy="21907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>
              <a:off x="1899269" y="4524375"/>
              <a:ext cx="555448" cy="555449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H="1" flipV="1">
              <a:off x="1328513" y="4514850"/>
              <a:ext cx="545924" cy="54592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H="1">
              <a:off x="1326496" y="4308299"/>
              <a:ext cx="206551" cy="206551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1356343" y="4527374"/>
              <a:ext cx="107632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H="1" flipV="1">
              <a:off x="1572178" y="4536899"/>
              <a:ext cx="314326" cy="523875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H="1" flipV="1">
              <a:off x="1769466" y="4527374"/>
              <a:ext cx="123826" cy="53340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1889743" y="4527374"/>
              <a:ext cx="124669" cy="5334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1889743" y="4527374"/>
              <a:ext cx="333375" cy="5334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1558860" y="4311585"/>
              <a:ext cx="218255" cy="218255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1808780" y="4314826"/>
              <a:ext cx="219414" cy="21941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2001110" y="4304522"/>
              <a:ext cx="227122" cy="22712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H="1">
              <a:off x="1582714" y="4305300"/>
              <a:ext cx="217593" cy="21759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H="1">
              <a:off x="1770014" y="4295775"/>
              <a:ext cx="227538" cy="22753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H="1">
              <a:off x="2014412" y="4283251"/>
              <a:ext cx="227538" cy="22753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/>
          <p:cNvGrpSpPr/>
          <p:nvPr/>
        </p:nvGrpSpPr>
        <p:grpSpPr>
          <a:xfrm>
            <a:off x="9806825" y="2382881"/>
            <a:ext cx="306531" cy="304292"/>
            <a:chOff x="3914408" y="1848112"/>
            <a:chExt cx="805721" cy="799838"/>
          </a:xfrm>
        </p:grpSpPr>
        <p:cxnSp>
          <p:nvCxnSpPr>
            <p:cNvPr id="44" name="直接连接符 43"/>
            <p:cNvCxnSpPr/>
            <p:nvPr/>
          </p:nvCxnSpPr>
          <p:spPr>
            <a:xfrm flipH="1">
              <a:off x="3914409" y="1848112"/>
              <a:ext cx="805720" cy="507614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3914408" y="2355726"/>
              <a:ext cx="228967" cy="92199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4143375" y="2447925"/>
              <a:ext cx="104775" cy="171450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248150" y="2533650"/>
              <a:ext cx="69118" cy="9523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4317268" y="2533650"/>
              <a:ext cx="254732" cy="9523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4600575" y="1848112"/>
              <a:ext cx="119554" cy="799838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H="1">
              <a:off x="4143377" y="1892551"/>
              <a:ext cx="548820" cy="55537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4301145" y="1912866"/>
              <a:ext cx="396133" cy="62466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组合 51"/>
          <p:cNvGrpSpPr/>
          <p:nvPr/>
        </p:nvGrpSpPr>
        <p:grpSpPr>
          <a:xfrm>
            <a:off x="4717025" y="2371382"/>
            <a:ext cx="233097" cy="441292"/>
            <a:chOff x="5130721" y="-266700"/>
            <a:chExt cx="990600" cy="1875362"/>
          </a:xfrm>
        </p:grpSpPr>
        <p:sp>
          <p:nvSpPr>
            <p:cNvPr id="53" name="椭圆 111"/>
            <p:cNvSpPr/>
            <p:nvPr/>
          </p:nvSpPr>
          <p:spPr>
            <a:xfrm>
              <a:off x="5130721" y="-266700"/>
              <a:ext cx="990600" cy="1501925"/>
            </a:xfrm>
            <a:custGeom>
              <a:avLst/>
              <a:gdLst/>
              <a:ahLst/>
              <a:cxnLst/>
              <a:rect l="l" t="t" r="r" b="b"/>
              <a:pathLst>
                <a:path w="990600" h="1501925">
                  <a:moveTo>
                    <a:pt x="495300" y="0"/>
                  </a:moveTo>
                  <a:cubicBezTo>
                    <a:pt x="768847" y="0"/>
                    <a:pt x="990600" y="221753"/>
                    <a:pt x="990600" y="495300"/>
                  </a:cubicBezTo>
                  <a:cubicBezTo>
                    <a:pt x="990600" y="624140"/>
                    <a:pt x="941407" y="741489"/>
                    <a:pt x="859584" y="828497"/>
                  </a:cubicBezTo>
                  <a:lnTo>
                    <a:pt x="610953" y="1438275"/>
                  </a:lnTo>
                  <a:lnTo>
                    <a:pt x="602238" y="1438275"/>
                  </a:lnTo>
                  <a:cubicBezTo>
                    <a:pt x="581653" y="1476862"/>
                    <a:pt x="540649" y="1501925"/>
                    <a:pt x="493791" y="1501925"/>
                  </a:cubicBezTo>
                  <a:cubicBezTo>
                    <a:pt x="432195" y="1501925"/>
                    <a:pt x="380714" y="1458615"/>
                    <a:pt x="370636" y="1400244"/>
                  </a:cubicBezTo>
                  <a:lnTo>
                    <a:pt x="143857" y="844060"/>
                  </a:lnTo>
                  <a:cubicBezTo>
                    <a:pt x="54886" y="754662"/>
                    <a:pt x="0" y="631391"/>
                    <a:pt x="0" y="495300"/>
                  </a:cubicBezTo>
                  <a:cubicBezTo>
                    <a:pt x="0" y="221753"/>
                    <a:pt x="221753" y="0"/>
                    <a:pt x="495300" y="0"/>
                  </a:cubicBezTo>
                  <a:close/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54" name="弧形 53"/>
            <p:cNvSpPr/>
            <p:nvPr/>
          </p:nvSpPr>
          <p:spPr>
            <a:xfrm rot="16200000">
              <a:off x="5353051" y="-23585"/>
              <a:ext cx="569126" cy="569126"/>
            </a:xfrm>
            <a:prstGeom prst="arc">
              <a:avLst>
                <a:gd name="adj1" fmla="val 16200000"/>
                <a:gd name="adj2" fmla="val 21549875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cxnSp>
          <p:nvCxnSpPr>
            <p:cNvPr id="55" name="直接连接符 54"/>
            <p:cNvCxnSpPr/>
            <p:nvPr/>
          </p:nvCxnSpPr>
          <p:spPr>
            <a:xfrm>
              <a:off x="5345033" y="739816"/>
              <a:ext cx="561975" cy="0"/>
            </a:xfrm>
            <a:prstGeom prst="lin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6" name="弧形 55"/>
            <p:cNvSpPr/>
            <p:nvPr/>
          </p:nvSpPr>
          <p:spPr>
            <a:xfrm rot="18538541">
              <a:off x="5325301" y="899887"/>
              <a:ext cx="654615" cy="654614"/>
            </a:xfrm>
            <a:prstGeom prst="arc">
              <a:avLst>
                <a:gd name="adj1" fmla="val 16825339"/>
                <a:gd name="adj2" fmla="val 21059724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57" name="弧形 56"/>
            <p:cNvSpPr/>
            <p:nvPr/>
          </p:nvSpPr>
          <p:spPr>
            <a:xfrm rot="18000000">
              <a:off x="5378228" y="1039535"/>
              <a:ext cx="569127" cy="569127"/>
            </a:xfrm>
            <a:prstGeom prst="arc">
              <a:avLst>
                <a:gd name="adj1" fmla="val 17524474"/>
                <a:gd name="adj2" fmla="val 21013263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66" name="稻壳儿小白白(http://dwz.cn/Wu2UP)"/>
          <p:cNvSpPr txBox="1">
            <a:spLocks noChangeArrowheads="1"/>
          </p:cNvSpPr>
          <p:nvPr/>
        </p:nvSpPr>
        <p:spPr bwMode="auto">
          <a:xfrm>
            <a:off x="1482054" y="3132185"/>
            <a:ext cx="150859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竖脊肌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稻壳儿小白白(http://dwz.cn/Wu2UP)"/>
          <p:cNvSpPr txBox="1">
            <a:spLocks noChangeArrowheads="1"/>
          </p:cNvSpPr>
          <p:nvPr/>
        </p:nvSpPr>
        <p:spPr bwMode="auto">
          <a:xfrm>
            <a:off x="1353733" y="3859440"/>
            <a:ext cx="1792683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竖脊肌（一束肌肉和腱以及其在胸部及颈部的延伸）位于脊椎一侧的沟上。竖脊肌在腰部和胸部由胸腰筋膜所覆盖，在颈部则由项韧带所覆盖。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稻壳儿小白白(http://dwz.cn/Wu2UP)"/>
          <p:cNvSpPr txBox="1">
            <a:spLocks noChangeArrowheads="1"/>
          </p:cNvSpPr>
          <p:nvPr/>
        </p:nvSpPr>
        <p:spPr bwMode="auto">
          <a:xfrm>
            <a:off x="3931346" y="3860545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工作室更专业的模板。洛可可，色彩纷呈，潮流时尚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稻壳儿小白白(http://dwz.cn/Wu2UP)"/>
          <p:cNvSpPr txBox="1">
            <a:spLocks noChangeArrowheads="1"/>
          </p:cNvSpPr>
          <p:nvPr/>
        </p:nvSpPr>
        <p:spPr bwMode="auto">
          <a:xfrm>
            <a:off x="6508012" y="3855963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工作室更专业的模板。洛可可，色彩纷呈，潮流时尚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稻壳儿小白白(http://dwz.cn/Wu2UP)"/>
          <p:cNvSpPr txBox="1">
            <a:spLocks noChangeArrowheads="1"/>
          </p:cNvSpPr>
          <p:nvPr/>
        </p:nvSpPr>
        <p:spPr bwMode="auto">
          <a:xfrm>
            <a:off x="9085625" y="3857068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工作室更专业的模板。洛可可，色彩纷呈，潮流时尚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0" y="0"/>
            <a:ext cx="2227778" cy="2044559"/>
            <a:chOff x="0" y="0"/>
            <a:chExt cx="3263850" cy="2995422"/>
          </a:xfrm>
        </p:grpSpPr>
        <p:pic>
          <p:nvPicPr>
            <p:cNvPr id="62" name="图片 6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63" name="文本框 62"/>
            <p:cNvSpPr txBox="1"/>
            <p:nvPr/>
          </p:nvSpPr>
          <p:spPr>
            <a:xfrm>
              <a:off x="1455371" y="576279"/>
              <a:ext cx="1808479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 smtClean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锻炼方法</a:t>
              </a:r>
              <a:endParaRPr lang="zh-CN" altLang="en-US" sz="2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383143" y="309782"/>
              <a:ext cx="1109705" cy="1119188"/>
              <a:chOff x="367902" y="350520"/>
              <a:chExt cx="1421588" cy="1433737"/>
            </a:xfrm>
          </p:grpSpPr>
          <p:sp>
            <p:nvSpPr>
              <p:cNvPr id="65" name="任意多边形 64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436166" y="460861"/>
                <a:ext cx="1353324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05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72" name="图片 71"/>
          <p:cNvPicPr/>
          <p:nvPr/>
        </p:nvPicPr>
        <p:blipFill>
          <a:blip r:embed="rId3"/>
          <a:stretch>
            <a:fillRect/>
          </a:stretch>
        </p:blipFill>
        <p:spPr>
          <a:xfrm>
            <a:off x="5012076" y="1401074"/>
            <a:ext cx="5742063" cy="429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105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55776" y="166504"/>
            <a:ext cx="2733773" cy="2733773"/>
          </a:xfrm>
          <a:prstGeom prst="rect">
            <a:avLst/>
          </a:prstGeom>
          <a:noFill/>
          <a:ln w="101600">
            <a:solidFill>
              <a:srgbClr val="DC75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2183" y="1201369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Nexa Bold" charset="0"/>
                <a:ea typeface="Nexa Bold" charset="0"/>
                <a:cs typeface="Nexa Bold" charset="0"/>
              </a:rPr>
              <a:t>锻炼方法</a:t>
            </a:r>
            <a:endParaRPr lang="en-US" sz="2800" dirty="0" smtClean="0">
              <a:solidFill>
                <a:prstClr val="black">
                  <a:lumMod val="75000"/>
                  <a:lumOff val="25000"/>
                </a:prstClr>
              </a:solidFill>
              <a:latin typeface="Nexa Bold" charset="0"/>
              <a:ea typeface="Nexa Bold" charset="0"/>
              <a:cs typeface="Nexa Bold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684030" y="2135461"/>
            <a:ext cx="564545" cy="0"/>
          </a:xfrm>
          <a:prstGeom prst="line">
            <a:avLst/>
          </a:prstGeom>
          <a:ln>
            <a:solidFill>
              <a:srgbClr val="DC7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64305" y="2996290"/>
            <a:ext cx="49685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DC75A5"/>
                </a:solidFill>
              </a:rPr>
              <a:t>背屈伸</a:t>
            </a:r>
            <a:r>
              <a:rPr lang="zh-CN" altLang="en-US" dirty="0" smtClean="0"/>
              <a:t>：又</a:t>
            </a:r>
            <a:r>
              <a:rPr lang="zh-CN" altLang="en-US" dirty="0"/>
              <a:t>叫山羊挺身</a:t>
            </a:r>
          </a:p>
          <a:p>
            <a:r>
              <a:rPr lang="en-US" altLang="zh-CN" dirty="0"/>
              <a:t>1.</a:t>
            </a:r>
            <a:r>
              <a:rPr lang="zh-CN" altLang="en-US" dirty="0"/>
              <a:t>俯伏在长凳上，让上身</a:t>
            </a:r>
            <a:r>
              <a:rPr lang="zh-CN" altLang="en-US" dirty="0" smtClean="0"/>
              <a:t>前滑。</a:t>
            </a:r>
            <a:r>
              <a:rPr lang="zh-CN" altLang="en-US" dirty="0"/>
              <a:t>向前屈体，让上体直向下垂</a:t>
            </a:r>
            <a:r>
              <a:rPr lang="zh-CN" altLang="en-US" dirty="0" smtClean="0"/>
              <a:t>。两手</a:t>
            </a:r>
            <a:r>
              <a:rPr lang="zh-CN" altLang="en-US" dirty="0"/>
              <a:t>交叉放在胸前。</a:t>
            </a:r>
          </a:p>
          <a:p>
            <a:r>
              <a:rPr lang="en-US" altLang="zh-CN" dirty="0"/>
              <a:t>2.</a:t>
            </a:r>
            <a:r>
              <a:rPr lang="zh-CN" altLang="en-US" dirty="0"/>
              <a:t>上体尽量向上挺，到</a:t>
            </a:r>
            <a:r>
              <a:rPr lang="zh-CN" altLang="en-US" dirty="0" smtClean="0"/>
              <a:t>最高点。</a:t>
            </a:r>
            <a:r>
              <a:rPr lang="zh-CN" altLang="en-US" dirty="0"/>
              <a:t>然后慢慢回复。注意身体下落的时候要</a:t>
            </a:r>
            <a:r>
              <a:rPr lang="zh-CN" altLang="en-US" dirty="0" smtClean="0"/>
              <a:t>慢一点。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rgbClr val="DC75A5"/>
                </a:solidFill>
              </a:rPr>
              <a:t>俯卧</a:t>
            </a:r>
            <a:r>
              <a:rPr lang="zh-CN" altLang="en-US" dirty="0">
                <a:solidFill>
                  <a:srgbClr val="DC75A5"/>
                </a:solidFill>
              </a:rPr>
              <a:t>两头</a:t>
            </a:r>
            <a:r>
              <a:rPr lang="zh-CN" altLang="en-US" dirty="0" smtClean="0">
                <a:solidFill>
                  <a:srgbClr val="DC75A5"/>
                </a:solidFill>
              </a:rPr>
              <a:t>起</a:t>
            </a:r>
            <a:r>
              <a:rPr lang="zh-CN" altLang="en-US" dirty="0" smtClean="0"/>
              <a:t>完全</a:t>
            </a:r>
            <a:r>
              <a:rPr lang="zh-CN" altLang="en-US" dirty="0"/>
              <a:t>放松地俯卧，手臂向头部上方伸直，双腿伸直，吸气的时候手臂和腿同时向上抬离地面，稍微控制一下再慢慢呼气放松。</a:t>
            </a:r>
          </a:p>
          <a:p>
            <a:r>
              <a:rPr lang="zh-CN" altLang="en-US" dirty="0">
                <a:solidFill>
                  <a:srgbClr val="DC75A5"/>
                </a:solidFill>
              </a:rPr>
              <a:t>游式</a:t>
            </a:r>
            <a:r>
              <a:rPr lang="zh-CN" altLang="en-US" dirty="0" smtClean="0">
                <a:solidFill>
                  <a:srgbClr val="DC75A5"/>
                </a:solidFill>
              </a:rPr>
              <a:t>挺身</a:t>
            </a:r>
            <a:r>
              <a:rPr lang="zh-CN" altLang="en-US" dirty="0" smtClean="0"/>
              <a:t>与</a:t>
            </a:r>
            <a:r>
              <a:rPr lang="zh-CN" altLang="en-US" dirty="0"/>
              <a:t>俯卧两头起有些神似，但主要是从斜线角度上锻炼腰部，有些像自由泳时手脚的配合（左手右脚、右手左脚）来保持身体平衡。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11" name="图片 10" descr="竖脊肌锻炼方法:背屈伸www.nzjsw.com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409" y="26765"/>
            <a:ext cx="2981738" cy="21797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 descr="竖脊肌锻炼方法:背屈伸www.nzjsw.com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3148" y="26764"/>
            <a:ext cx="2908852" cy="2179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图片 13" descr="http://www.jianshen8.com/uploads/allimg/170612/4_170612180033_3.gif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409" y="2206487"/>
            <a:ext cx="5890591" cy="2471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图片 14" descr="http://www.jianshen8.com/uploads/allimg/170612/4_170612174519_1.gif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410" y="4678276"/>
            <a:ext cx="5890590" cy="21797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245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074416" y="1895351"/>
            <a:ext cx="576064" cy="576064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2850124" y="4921273"/>
            <a:ext cx="576064" cy="576064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对角圆角矩形 3"/>
          <p:cNvSpPr/>
          <p:nvPr/>
        </p:nvSpPr>
        <p:spPr>
          <a:xfrm flipH="1">
            <a:off x="1199456" y="2017870"/>
            <a:ext cx="2112235" cy="3360373"/>
          </a:xfrm>
          <a:prstGeom prst="round2DiagRect">
            <a:avLst/>
          </a:prstGeom>
          <a:solidFill>
            <a:srgbClr val="DC7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1199456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791744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384032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918261" y="2958341"/>
            <a:ext cx="2112235" cy="5585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635746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255251" y="2396988"/>
            <a:ext cx="341221" cy="336953"/>
            <a:chOff x="9071432" y="2401956"/>
            <a:chExt cx="1073666" cy="1060237"/>
          </a:xfrm>
        </p:grpSpPr>
        <p:sp>
          <p:nvSpPr>
            <p:cNvPr id="24" name="任意多边形 23"/>
            <p:cNvSpPr/>
            <p:nvPr/>
          </p:nvSpPr>
          <p:spPr>
            <a:xfrm>
              <a:off x="9071432" y="2401956"/>
              <a:ext cx="1073666" cy="955209"/>
            </a:xfrm>
            <a:custGeom>
              <a:avLst/>
              <a:gdLst/>
              <a:ahLst/>
              <a:cxnLst/>
              <a:rect l="l" t="t" r="r" b="b"/>
              <a:pathLst>
                <a:path w="1073666" h="955209">
                  <a:moveTo>
                    <a:pt x="536833" y="0"/>
                  </a:moveTo>
                  <a:cubicBezTo>
                    <a:pt x="833318" y="0"/>
                    <a:pt x="1073666" y="178783"/>
                    <a:pt x="1073666" y="399322"/>
                  </a:cubicBezTo>
                  <a:cubicBezTo>
                    <a:pt x="1073666" y="619861"/>
                    <a:pt x="833318" y="798644"/>
                    <a:pt x="536833" y="798644"/>
                  </a:cubicBezTo>
                  <a:lnTo>
                    <a:pt x="451632" y="792255"/>
                  </a:lnTo>
                  <a:cubicBezTo>
                    <a:pt x="374779" y="857533"/>
                    <a:pt x="285584" y="927104"/>
                    <a:pt x="149741" y="955209"/>
                  </a:cubicBezTo>
                  <a:cubicBezTo>
                    <a:pt x="178308" y="906865"/>
                    <a:pt x="243377" y="835707"/>
                    <a:pt x="248758" y="735321"/>
                  </a:cubicBezTo>
                  <a:cubicBezTo>
                    <a:pt x="99027" y="665239"/>
                    <a:pt x="0" y="540882"/>
                    <a:pt x="0" y="399322"/>
                  </a:cubicBezTo>
                  <a:cubicBezTo>
                    <a:pt x="0" y="178783"/>
                    <a:pt x="240348" y="0"/>
                    <a:pt x="536833" y="0"/>
                  </a:cubicBezTo>
                  <a:close/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5" name="弧形 24"/>
            <p:cNvSpPr/>
            <p:nvPr/>
          </p:nvSpPr>
          <p:spPr>
            <a:xfrm rot="18074005">
              <a:off x="9166664" y="2559941"/>
              <a:ext cx="902252" cy="902252"/>
            </a:xfrm>
            <a:prstGeom prst="arc">
              <a:avLst>
                <a:gd name="adj1" fmla="val 16200000"/>
                <a:gd name="adj2" fmla="val 19357459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056520" y="2434980"/>
            <a:ext cx="369531" cy="260611"/>
            <a:chOff x="1326496" y="4283251"/>
            <a:chExt cx="1129493" cy="796573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1537989" y="4295029"/>
              <a:ext cx="698725" cy="0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2236914" y="4298775"/>
              <a:ext cx="219075" cy="21907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>
              <a:off x="1899269" y="4524375"/>
              <a:ext cx="555448" cy="555449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H="1" flipV="1">
              <a:off x="1328513" y="4514850"/>
              <a:ext cx="545924" cy="54592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H="1">
              <a:off x="1326496" y="4308299"/>
              <a:ext cx="206551" cy="206551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1356343" y="4527374"/>
              <a:ext cx="107632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H="1" flipV="1">
              <a:off x="1572178" y="4536899"/>
              <a:ext cx="314326" cy="523875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H="1" flipV="1">
              <a:off x="1769466" y="4527374"/>
              <a:ext cx="123826" cy="53340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1889743" y="4527374"/>
              <a:ext cx="124669" cy="5334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1889743" y="4527374"/>
              <a:ext cx="333375" cy="5334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1558860" y="4311585"/>
              <a:ext cx="218255" cy="218255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1808780" y="4314826"/>
              <a:ext cx="219414" cy="21941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2001110" y="4304522"/>
              <a:ext cx="227122" cy="22712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H="1">
              <a:off x="1582714" y="4305300"/>
              <a:ext cx="217593" cy="21759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H="1">
              <a:off x="1770014" y="4295775"/>
              <a:ext cx="227538" cy="22753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H="1">
              <a:off x="2014412" y="4283251"/>
              <a:ext cx="227538" cy="22753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/>
          <p:cNvGrpSpPr/>
          <p:nvPr/>
        </p:nvGrpSpPr>
        <p:grpSpPr>
          <a:xfrm>
            <a:off x="9806825" y="2382881"/>
            <a:ext cx="306531" cy="304292"/>
            <a:chOff x="3914408" y="1848112"/>
            <a:chExt cx="805721" cy="799838"/>
          </a:xfrm>
        </p:grpSpPr>
        <p:cxnSp>
          <p:nvCxnSpPr>
            <p:cNvPr id="44" name="直接连接符 43"/>
            <p:cNvCxnSpPr/>
            <p:nvPr/>
          </p:nvCxnSpPr>
          <p:spPr>
            <a:xfrm flipH="1">
              <a:off x="3914409" y="1848112"/>
              <a:ext cx="805720" cy="507614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3914408" y="2355726"/>
              <a:ext cx="228967" cy="92199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4143375" y="2447925"/>
              <a:ext cx="104775" cy="171450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248150" y="2533650"/>
              <a:ext cx="69118" cy="9523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4317268" y="2533650"/>
              <a:ext cx="254732" cy="95235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4600575" y="1848112"/>
              <a:ext cx="119554" cy="799838"/>
            </a:xfrm>
            <a:prstGeom prst="line">
              <a:avLst/>
            </a:prstGeom>
            <a:ln w="158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H="1">
              <a:off x="4143377" y="1892551"/>
              <a:ext cx="548820" cy="55537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4301145" y="1912866"/>
              <a:ext cx="396133" cy="62466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稻壳儿小白白(http://dwz.cn/Wu2UP)"/>
          <p:cNvSpPr txBox="1">
            <a:spLocks noChangeArrowheads="1"/>
          </p:cNvSpPr>
          <p:nvPr/>
        </p:nvSpPr>
        <p:spPr bwMode="auto">
          <a:xfrm>
            <a:off x="1482054" y="3132185"/>
            <a:ext cx="150859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髂腰肌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稻壳儿小白白(http://dwz.cn/Wu2UP)"/>
          <p:cNvSpPr txBox="1">
            <a:spLocks noChangeArrowheads="1"/>
          </p:cNvSpPr>
          <p:nvPr/>
        </p:nvSpPr>
        <p:spPr bwMode="auto">
          <a:xfrm>
            <a:off x="1353733" y="3859440"/>
            <a:ext cx="1792683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</a:rPr>
              <a:t>髂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</a:rPr>
              <a:t>(</a:t>
            </a:r>
            <a:r>
              <a:rPr lang="en-US" altLang="zh-CN" sz="1200" dirty="0" err="1">
                <a:solidFill>
                  <a:schemeClr val="bg1"/>
                </a:solidFill>
                <a:latin typeface="微软雅黑" panose="020B0503020204020204" pitchFamily="34" charset="-122"/>
              </a:rPr>
              <a:t>qià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</a:rPr>
              <a:t>腰肌由髂肌和腰大肌组成。髂肌呈扇形，起自髂窝；腰大肌长形，起自腰椎体侧面及横突。向下两肌相合，经腹股沟韧带深面，止于股骨小转子。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稻壳儿小白白(http://dwz.cn/Wu2UP)"/>
          <p:cNvSpPr txBox="1">
            <a:spLocks noChangeArrowheads="1"/>
          </p:cNvSpPr>
          <p:nvPr/>
        </p:nvSpPr>
        <p:spPr bwMode="auto">
          <a:xfrm>
            <a:off x="3931346" y="3860545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工作室更专业的模板。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洛可色彩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稻壳儿小白白(http://dwz.cn/Wu2UP)"/>
          <p:cNvSpPr txBox="1">
            <a:spLocks noChangeArrowheads="1"/>
          </p:cNvSpPr>
          <p:nvPr/>
        </p:nvSpPr>
        <p:spPr bwMode="auto">
          <a:xfrm>
            <a:off x="6508012" y="3855963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工作室更专业的模板。洛可可，色彩纷呈，潮流时尚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内容据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稻壳儿小白白(http://dwz.cn/Wu2UP)"/>
          <p:cNvSpPr txBox="1">
            <a:spLocks noChangeArrowheads="1"/>
          </p:cNvSpPr>
          <p:nvPr/>
        </p:nvSpPr>
        <p:spPr bwMode="auto">
          <a:xfrm>
            <a:off x="9085625" y="3857068"/>
            <a:ext cx="179268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骆可可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PPT</a:t>
            </a:r>
            <a:r>
              <a:rPr lang="zh-CN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工作室更专业的模板。洛可可，色彩纷呈，潮流时尚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0" y="0"/>
            <a:ext cx="2201444" cy="2044559"/>
            <a:chOff x="0" y="0"/>
            <a:chExt cx="3225268" cy="2995422"/>
          </a:xfrm>
        </p:grpSpPr>
        <p:pic>
          <p:nvPicPr>
            <p:cNvPr id="62" name="图片 6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63" name="文本框 62"/>
            <p:cNvSpPr txBox="1"/>
            <p:nvPr/>
          </p:nvSpPr>
          <p:spPr>
            <a:xfrm>
              <a:off x="1455369" y="576279"/>
              <a:ext cx="1769899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 smtClean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锻炼方法</a:t>
              </a:r>
              <a:endParaRPr lang="zh-CN" altLang="en-US" sz="2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383143" y="309782"/>
              <a:ext cx="1072226" cy="1119188"/>
              <a:chOff x="367902" y="350520"/>
              <a:chExt cx="1373575" cy="1433737"/>
            </a:xfrm>
          </p:grpSpPr>
          <p:sp>
            <p:nvSpPr>
              <p:cNvPr id="65" name="任意多边形 64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436166" y="460861"/>
                <a:ext cx="1305311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05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72" name="图片 71" descr="https://pic4.zhimg.com/v2-effb1eb6d5677a92b9e5dae8ab41ef13_b.gif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1003" y="1461053"/>
            <a:ext cx="5185387" cy="43791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6613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55776" y="166504"/>
            <a:ext cx="2733773" cy="2733773"/>
          </a:xfrm>
          <a:prstGeom prst="rect">
            <a:avLst/>
          </a:prstGeom>
          <a:noFill/>
          <a:ln w="101600">
            <a:solidFill>
              <a:srgbClr val="DC75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2183" y="1201369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Nexa Bold" charset="0"/>
                <a:ea typeface="Nexa Bold" charset="0"/>
                <a:cs typeface="Nexa Bold" charset="0"/>
              </a:rPr>
              <a:t>锻炼方法</a:t>
            </a:r>
            <a:endParaRPr lang="en-US" sz="2800" dirty="0" smtClean="0">
              <a:solidFill>
                <a:prstClr val="black">
                  <a:lumMod val="75000"/>
                  <a:lumOff val="25000"/>
                </a:prstClr>
              </a:solidFill>
              <a:latin typeface="Nexa Bold" charset="0"/>
              <a:ea typeface="Nexa Bold" charset="0"/>
              <a:cs typeface="Nexa Bold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684030" y="2135461"/>
            <a:ext cx="564545" cy="0"/>
          </a:xfrm>
          <a:prstGeom prst="line">
            <a:avLst/>
          </a:prstGeom>
          <a:ln>
            <a:solidFill>
              <a:srgbClr val="DC7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64305" y="2996290"/>
            <a:ext cx="49685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DC75A5"/>
                </a:solidFill>
              </a:rPr>
              <a:t>仰卧单侧抬腿</a:t>
            </a:r>
          </a:p>
          <a:p>
            <a:r>
              <a:rPr lang="zh-CN" altLang="en-US" dirty="0"/>
              <a:t>平躺于地面，腿伸直，双手放两侧或者垫在腰下，注意腰不要弓起来，应该一直贴着地面；想象肚脐靠向脊柱；抬起一侧腿，重复</a:t>
            </a:r>
            <a:r>
              <a:rPr lang="en-US" altLang="zh-CN" dirty="0"/>
              <a:t>10-15</a:t>
            </a:r>
            <a:r>
              <a:rPr lang="zh-CN" altLang="en-US" dirty="0"/>
              <a:t>次，然后换腿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zh-CN" dirty="0">
                <a:solidFill>
                  <a:srgbClr val="DC75A5"/>
                </a:solidFill>
              </a:rPr>
              <a:t>屈腿</a:t>
            </a:r>
          </a:p>
          <a:p>
            <a:r>
              <a:rPr lang="zh-CN" altLang="zh-CN" dirty="0"/>
              <a:t>引体向上准备姿势，提起双腿让膝盖靠向胸部；一定要确保抬得最够靠近胸部，或者想象自己要用膝盖碰胳膊肘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r>
              <a:rPr lang="en-US" altLang="zh-CN" dirty="0">
                <a:solidFill>
                  <a:srgbClr val="DC75A5"/>
                </a:solidFill>
              </a:rPr>
              <a:t>V</a:t>
            </a:r>
            <a:r>
              <a:rPr lang="zh-CN" altLang="zh-CN" dirty="0">
                <a:solidFill>
                  <a:srgbClr val="DC75A5"/>
                </a:solidFill>
              </a:rPr>
              <a:t>字保持</a:t>
            </a:r>
          </a:p>
          <a:p>
            <a:r>
              <a:rPr lang="zh-CN" altLang="zh-CN" dirty="0"/>
              <a:t>仰卧，抬起双腿，膝盖夹角</a:t>
            </a:r>
            <a:r>
              <a:rPr lang="en-US" altLang="zh-CN" dirty="0"/>
              <a:t>90</a:t>
            </a:r>
            <a:r>
              <a:rPr lang="zh-CN" altLang="zh-CN" dirty="0"/>
              <a:t>°；双手扶在小腿两侧，抬起上身，然后双手离开小腿，再将双腿伸直，保持</a:t>
            </a:r>
            <a:r>
              <a:rPr lang="en-US" altLang="zh-CN" dirty="0"/>
              <a:t>10-15</a:t>
            </a:r>
            <a:r>
              <a:rPr lang="zh-CN" altLang="zh-CN" dirty="0"/>
              <a:t>秒，重复</a:t>
            </a:r>
            <a:r>
              <a:rPr lang="en-US" altLang="zh-CN" dirty="0"/>
              <a:t>10-15</a:t>
            </a:r>
            <a:r>
              <a:rPr lang="zh-CN" altLang="zh-CN" dirty="0"/>
              <a:t>次。</a:t>
            </a:r>
          </a:p>
          <a:p>
            <a:endParaRPr lang="zh-CN" altLang="zh-CN" dirty="0"/>
          </a:p>
          <a:p>
            <a:endParaRPr lang="zh-CN" altLang="en-US" dirty="0"/>
          </a:p>
        </p:txBody>
      </p:sp>
      <p:pic>
        <p:nvPicPr>
          <p:cNvPr id="10" name="图片 9" descr="https://pic4.zhimg.com/v2-2f2905c4fd9fe1e5c098053f9e385b53_b.gif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408" y="26766"/>
            <a:ext cx="5890591" cy="2179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1" descr="https://pic3.zhimg.com/80/v2-a72e4692db4d12c91f6614c5046c3fe2_hd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408" y="2206488"/>
            <a:ext cx="5890592" cy="2176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图片 15" descr="https://pic4.zhimg.com/v2-171333d3c257c3169af0bd05789da8eb_b.gif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130" y="4383158"/>
            <a:ext cx="5681869" cy="24427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206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54"/>
          <p:cNvGrpSpPr/>
          <p:nvPr/>
        </p:nvGrpSpPr>
        <p:grpSpPr>
          <a:xfrm rot="18900000">
            <a:off x="4411983" y="2875754"/>
            <a:ext cx="305952" cy="304864"/>
            <a:chOff x="-15875" y="-1587"/>
            <a:chExt cx="4014788" cy="4000501"/>
          </a:xfrm>
          <a:solidFill>
            <a:schemeClr val="bg1"/>
          </a:solidFill>
        </p:grpSpPr>
        <p:sp>
          <p:nvSpPr>
            <p:cNvPr id="204" name="Freeform 5"/>
            <p:cNvSpPr>
              <a:spLocks noEditPoints="1"/>
            </p:cNvSpPr>
            <p:nvPr/>
          </p:nvSpPr>
          <p:spPr bwMode="auto">
            <a:xfrm>
              <a:off x="-15875" y="374651"/>
              <a:ext cx="3657600" cy="3624263"/>
            </a:xfrm>
            <a:custGeom>
              <a:avLst/>
              <a:gdLst>
                <a:gd name="T0" fmla="*/ 692 w 973"/>
                <a:gd name="T1" fmla="*/ 24 h 964"/>
                <a:gd name="T2" fmla="*/ 633 w 973"/>
                <a:gd name="T3" fmla="*/ 0 h 964"/>
                <a:gd name="T4" fmla="*/ 574 w 973"/>
                <a:gd name="T5" fmla="*/ 24 h 964"/>
                <a:gd name="T6" fmla="*/ 527 w 973"/>
                <a:gd name="T7" fmla="*/ 71 h 964"/>
                <a:gd name="T8" fmla="*/ 503 w 973"/>
                <a:gd name="T9" fmla="*/ 130 h 964"/>
                <a:gd name="T10" fmla="*/ 515 w 973"/>
                <a:gd name="T11" fmla="*/ 174 h 964"/>
                <a:gd name="T12" fmla="*/ 64 w 973"/>
                <a:gd name="T13" fmla="*/ 354 h 964"/>
                <a:gd name="T14" fmla="*/ 6 w 973"/>
                <a:gd name="T15" fmla="*/ 427 h 964"/>
                <a:gd name="T16" fmla="*/ 33 w 973"/>
                <a:gd name="T17" fmla="*/ 517 h 964"/>
                <a:gd name="T18" fmla="*/ 456 w 973"/>
                <a:gd name="T19" fmla="*/ 935 h 964"/>
                <a:gd name="T20" fmla="*/ 524 w 973"/>
                <a:gd name="T21" fmla="*/ 964 h 964"/>
                <a:gd name="T22" fmla="*/ 527 w 973"/>
                <a:gd name="T23" fmla="*/ 964 h 964"/>
                <a:gd name="T24" fmla="*/ 547 w 973"/>
                <a:gd name="T25" fmla="*/ 962 h 964"/>
                <a:gd name="T26" fmla="*/ 620 w 973"/>
                <a:gd name="T27" fmla="*/ 901 h 964"/>
                <a:gd name="T28" fmla="*/ 797 w 973"/>
                <a:gd name="T29" fmla="*/ 456 h 964"/>
                <a:gd name="T30" fmla="*/ 843 w 973"/>
                <a:gd name="T31" fmla="*/ 470 h 964"/>
                <a:gd name="T32" fmla="*/ 902 w 973"/>
                <a:gd name="T33" fmla="*/ 446 h 964"/>
                <a:gd name="T34" fmla="*/ 948 w 973"/>
                <a:gd name="T35" fmla="*/ 399 h 964"/>
                <a:gd name="T36" fmla="*/ 973 w 973"/>
                <a:gd name="T37" fmla="*/ 340 h 964"/>
                <a:gd name="T38" fmla="*/ 949 w 973"/>
                <a:gd name="T39" fmla="*/ 281 h 964"/>
                <a:gd name="T40" fmla="*/ 692 w 973"/>
                <a:gd name="T41" fmla="*/ 24 h 964"/>
                <a:gd name="T42" fmla="*/ 558 w 973"/>
                <a:gd name="T43" fmla="*/ 876 h 964"/>
                <a:gd name="T44" fmla="*/ 534 w 973"/>
                <a:gd name="T45" fmla="*/ 897 h 964"/>
                <a:gd name="T46" fmla="*/ 526 w 973"/>
                <a:gd name="T47" fmla="*/ 898 h 964"/>
                <a:gd name="T48" fmla="*/ 503 w 973"/>
                <a:gd name="T49" fmla="*/ 888 h 964"/>
                <a:gd name="T50" fmla="*/ 80 w 973"/>
                <a:gd name="T51" fmla="*/ 469 h 964"/>
                <a:gd name="T52" fmla="*/ 71 w 973"/>
                <a:gd name="T53" fmla="*/ 440 h 964"/>
                <a:gd name="T54" fmla="*/ 90 w 973"/>
                <a:gd name="T55" fmla="*/ 415 h 964"/>
                <a:gd name="T56" fmla="*/ 297 w 973"/>
                <a:gd name="T57" fmla="*/ 332 h 964"/>
                <a:gd name="T58" fmla="*/ 715 w 973"/>
                <a:gd name="T59" fmla="*/ 483 h 964"/>
                <a:gd name="T60" fmla="*/ 558 w 973"/>
                <a:gd name="T61" fmla="*/ 876 h 964"/>
                <a:gd name="T62" fmla="*/ 901 w 973"/>
                <a:gd name="T63" fmla="*/ 352 h 964"/>
                <a:gd name="T64" fmla="*/ 855 w 973"/>
                <a:gd name="T65" fmla="*/ 399 h 964"/>
                <a:gd name="T66" fmla="*/ 831 w 973"/>
                <a:gd name="T67" fmla="*/ 399 h 964"/>
                <a:gd name="T68" fmla="*/ 772 w 973"/>
                <a:gd name="T69" fmla="*/ 340 h 964"/>
                <a:gd name="T70" fmla="*/ 725 w 973"/>
                <a:gd name="T71" fmla="*/ 459 h 964"/>
                <a:gd name="T72" fmla="*/ 729 w 973"/>
                <a:gd name="T73" fmla="*/ 449 h 964"/>
                <a:gd name="T74" fmla="*/ 435 w 973"/>
                <a:gd name="T75" fmla="*/ 325 h 964"/>
                <a:gd name="T76" fmla="*/ 349 w 973"/>
                <a:gd name="T77" fmla="*/ 312 h 964"/>
                <a:gd name="T78" fmla="*/ 631 w 973"/>
                <a:gd name="T79" fmla="*/ 199 h 964"/>
                <a:gd name="T80" fmla="*/ 574 w 973"/>
                <a:gd name="T81" fmla="*/ 142 h 964"/>
                <a:gd name="T82" fmla="*/ 574 w 973"/>
                <a:gd name="T83" fmla="*/ 118 h 964"/>
                <a:gd name="T84" fmla="*/ 621 w 973"/>
                <a:gd name="T85" fmla="*/ 71 h 964"/>
                <a:gd name="T86" fmla="*/ 645 w 973"/>
                <a:gd name="T87" fmla="*/ 71 h 964"/>
                <a:gd name="T88" fmla="*/ 901 w 973"/>
                <a:gd name="T89" fmla="*/ 328 h 964"/>
                <a:gd name="T90" fmla="*/ 901 w 973"/>
                <a:gd name="T91" fmla="*/ 352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73" h="964">
                  <a:moveTo>
                    <a:pt x="692" y="24"/>
                  </a:moveTo>
                  <a:cubicBezTo>
                    <a:pt x="676" y="8"/>
                    <a:pt x="655" y="0"/>
                    <a:pt x="633" y="0"/>
                  </a:cubicBezTo>
                  <a:cubicBezTo>
                    <a:pt x="611" y="0"/>
                    <a:pt x="590" y="8"/>
                    <a:pt x="574" y="24"/>
                  </a:cubicBezTo>
                  <a:cubicBezTo>
                    <a:pt x="527" y="71"/>
                    <a:pt x="527" y="71"/>
                    <a:pt x="527" y="71"/>
                  </a:cubicBezTo>
                  <a:cubicBezTo>
                    <a:pt x="511" y="87"/>
                    <a:pt x="503" y="108"/>
                    <a:pt x="503" y="130"/>
                  </a:cubicBezTo>
                  <a:cubicBezTo>
                    <a:pt x="503" y="146"/>
                    <a:pt x="507" y="161"/>
                    <a:pt x="515" y="174"/>
                  </a:cubicBezTo>
                  <a:cubicBezTo>
                    <a:pt x="64" y="354"/>
                    <a:pt x="64" y="354"/>
                    <a:pt x="64" y="354"/>
                  </a:cubicBezTo>
                  <a:cubicBezTo>
                    <a:pt x="33" y="368"/>
                    <a:pt x="12" y="395"/>
                    <a:pt x="6" y="427"/>
                  </a:cubicBezTo>
                  <a:cubicBezTo>
                    <a:pt x="0" y="460"/>
                    <a:pt x="10" y="493"/>
                    <a:pt x="33" y="517"/>
                  </a:cubicBezTo>
                  <a:cubicBezTo>
                    <a:pt x="456" y="935"/>
                    <a:pt x="456" y="935"/>
                    <a:pt x="456" y="935"/>
                  </a:cubicBezTo>
                  <a:cubicBezTo>
                    <a:pt x="475" y="953"/>
                    <a:pt x="499" y="963"/>
                    <a:pt x="524" y="964"/>
                  </a:cubicBezTo>
                  <a:cubicBezTo>
                    <a:pt x="525" y="964"/>
                    <a:pt x="526" y="964"/>
                    <a:pt x="527" y="964"/>
                  </a:cubicBezTo>
                  <a:cubicBezTo>
                    <a:pt x="534" y="964"/>
                    <a:pt x="540" y="963"/>
                    <a:pt x="547" y="962"/>
                  </a:cubicBezTo>
                  <a:cubicBezTo>
                    <a:pt x="580" y="955"/>
                    <a:pt x="607" y="932"/>
                    <a:pt x="620" y="901"/>
                  </a:cubicBezTo>
                  <a:cubicBezTo>
                    <a:pt x="797" y="456"/>
                    <a:pt x="797" y="456"/>
                    <a:pt x="797" y="456"/>
                  </a:cubicBezTo>
                  <a:cubicBezTo>
                    <a:pt x="811" y="465"/>
                    <a:pt x="826" y="470"/>
                    <a:pt x="843" y="470"/>
                  </a:cubicBezTo>
                  <a:cubicBezTo>
                    <a:pt x="865" y="470"/>
                    <a:pt x="886" y="461"/>
                    <a:pt x="902" y="446"/>
                  </a:cubicBezTo>
                  <a:cubicBezTo>
                    <a:pt x="948" y="399"/>
                    <a:pt x="948" y="399"/>
                    <a:pt x="948" y="399"/>
                  </a:cubicBezTo>
                  <a:cubicBezTo>
                    <a:pt x="964" y="383"/>
                    <a:pt x="973" y="362"/>
                    <a:pt x="973" y="340"/>
                  </a:cubicBezTo>
                  <a:cubicBezTo>
                    <a:pt x="973" y="317"/>
                    <a:pt x="964" y="297"/>
                    <a:pt x="949" y="281"/>
                  </a:cubicBezTo>
                  <a:lnTo>
                    <a:pt x="692" y="24"/>
                  </a:lnTo>
                  <a:close/>
                  <a:moveTo>
                    <a:pt x="558" y="876"/>
                  </a:moveTo>
                  <a:cubicBezTo>
                    <a:pt x="554" y="887"/>
                    <a:pt x="545" y="895"/>
                    <a:pt x="534" y="897"/>
                  </a:cubicBezTo>
                  <a:cubicBezTo>
                    <a:pt x="531" y="897"/>
                    <a:pt x="529" y="898"/>
                    <a:pt x="526" y="898"/>
                  </a:cubicBezTo>
                  <a:cubicBezTo>
                    <a:pt x="518" y="897"/>
                    <a:pt x="510" y="894"/>
                    <a:pt x="503" y="888"/>
                  </a:cubicBezTo>
                  <a:cubicBezTo>
                    <a:pt x="80" y="469"/>
                    <a:pt x="80" y="469"/>
                    <a:pt x="80" y="469"/>
                  </a:cubicBezTo>
                  <a:cubicBezTo>
                    <a:pt x="72" y="461"/>
                    <a:pt x="69" y="450"/>
                    <a:pt x="71" y="440"/>
                  </a:cubicBezTo>
                  <a:cubicBezTo>
                    <a:pt x="73" y="429"/>
                    <a:pt x="80" y="420"/>
                    <a:pt x="90" y="415"/>
                  </a:cubicBezTo>
                  <a:cubicBezTo>
                    <a:pt x="297" y="332"/>
                    <a:pt x="297" y="332"/>
                    <a:pt x="297" y="332"/>
                  </a:cubicBezTo>
                  <a:cubicBezTo>
                    <a:pt x="436" y="379"/>
                    <a:pt x="576" y="334"/>
                    <a:pt x="715" y="483"/>
                  </a:cubicBezTo>
                  <a:lnTo>
                    <a:pt x="558" y="876"/>
                  </a:lnTo>
                  <a:close/>
                  <a:moveTo>
                    <a:pt x="901" y="352"/>
                  </a:moveTo>
                  <a:cubicBezTo>
                    <a:pt x="855" y="399"/>
                    <a:pt x="855" y="399"/>
                    <a:pt x="855" y="399"/>
                  </a:cubicBezTo>
                  <a:cubicBezTo>
                    <a:pt x="848" y="405"/>
                    <a:pt x="837" y="405"/>
                    <a:pt x="831" y="399"/>
                  </a:cubicBezTo>
                  <a:cubicBezTo>
                    <a:pt x="772" y="340"/>
                    <a:pt x="772" y="340"/>
                    <a:pt x="772" y="340"/>
                  </a:cubicBezTo>
                  <a:cubicBezTo>
                    <a:pt x="725" y="459"/>
                    <a:pt x="725" y="459"/>
                    <a:pt x="725" y="459"/>
                  </a:cubicBezTo>
                  <a:cubicBezTo>
                    <a:pt x="729" y="449"/>
                    <a:pt x="729" y="449"/>
                    <a:pt x="729" y="449"/>
                  </a:cubicBezTo>
                  <a:cubicBezTo>
                    <a:pt x="628" y="349"/>
                    <a:pt x="527" y="337"/>
                    <a:pt x="435" y="325"/>
                  </a:cubicBezTo>
                  <a:cubicBezTo>
                    <a:pt x="406" y="322"/>
                    <a:pt x="377" y="318"/>
                    <a:pt x="349" y="312"/>
                  </a:cubicBezTo>
                  <a:cubicBezTo>
                    <a:pt x="631" y="199"/>
                    <a:pt x="631" y="199"/>
                    <a:pt x="631" y="199"/>
                  </a:cubicBezTo>
                  <a:cubicBezTo>
                    <a:pt x="574" y="142"/>
                    <a:pt x="574" y="142"/>
                    <a:pt x="574" y="142"/>
                  </a:cubicBezTo>
                  <a:cubicBezTo>
                    <a:pt x="568" y="135"/>
                    <a:pt x="568" y="125"/>
                    <a:pt x="574" y="118"/>
                  </a:cubicBezTo>
                  <a:cubicBezTo>
                    <a:pt x="621" y="71"/>
                    <a:pt x="621" y="71"/>
                    <a:pt x="621" y="71"/>
                  </a:cubicBezTo>
                  <a:cubicBezTo>
                    <a:pt x="628" y="65"/>
                    <a:pt x="638" y="65"/>
                    <a:pt x="645" y="71"/>
                  </a:cubicBezTo>
                  <a:cubicBezTo>
                    <a:pt x="901" y="328"/>
                    <a:pt x="901" y="328"/>
                    <a:pt x="901" y="328"/>
                  </a:cubicBezTo>
                  <a:cubicBezTo>
                    <a:pt x="908" y="335"/>
                    <a:pt x="908" y="345"/>
                    <a:pt x="901" y="3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5" name="Freeform 6"/>
            <p:cNvSpPr>
              <a:spLocks noEditPoints="1"/>
            </p:cNvSpPr>
            <p:nvPr/>
          </p:nvSpPr>
          <p:spPr bwMode="auto">
            <a:xfrm>
              <a:off x="1751013" y="1998663"/>
              <a:ext cx="623888" cy="623888"/>
            </a:xfrm>
            <a:custGeom>
              <a:avLst/>
              <a:gdLst>
                <a:gd name="T0" fmla="*/ 83 w 166"/>
                <a:gd name="T1" fmla="*/ 166 h 166"/>
                <a:gd name="T2" fmla="*/ 166 w 166"/>
                <a:gd name="T3" fmla="*/ 83 h 166"/>
                <a:gd name="T4" fmla="*/ 83 w 166"/>
                <a:gd name="T5" fmla="*/ 0 h 166"/>
                <a:gd name="T6" fmla="*/ 0 w 166"/>
                <a:gd name="T7" fmla="*/ 83 h 166"/>
                <a:gd name="T8" fmla="*/ 83 w 166"/>
                <a:gd name="T9" fmla="*/ 166 h 166"/>
                <a:gd name="T10" fmla="*/ 83 w 166"/>
                <a:gd name="T11" fmla="*/ 33 h 166"/>
                <a:gd name="T12" fmla="*/ 133 w 166"/>
                <a:gd name="T13" fmla="*/ 83 h 166"/>
                <a:gd name="T14" fmla="*/ 83 w 166"/>
                <a:gd name="T15" fmla="*/ 133 h 166"/>
                <a:gd name="T16" fmla="*/ 33 w 166"/>
                <a:gd name="T17" fmla="*/ 83 h 166"/>
                <a:gd name="T18" fmla="*/ 83 w 166"/>
                <a:gd name="T19" fmla="*/ 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166"/>
                  </a:moveTo>
                  <a:cubicBezTo>
                    <a:pt x="128" y="166"/>
                    <a:pt x="166" y="129"/>
                    <a:pt x="166" y="83"/>
                  </a:cubicBezTo>
                  <a:cubicBezTo>
                    <a:pt x="166" y="37"/>
                    <a:pt x="128" y="0"/>
                    <a:pt x="83" y="0"/>
                  </a:cubicBez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lose/>
                  <a:moveTo>
                    <a:pt x="83" y="33"/>
                  </a:move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6" name="Freeform 7"/>
            <p:cNvSpPr>
              <a:spLocks noEditPoints="1"/>
            </p:cNvSpPr>
            <p:nvPr/>
          </p:nvSpPr>
          <p:spPr bwMode="auto">
            <a:xfrm>
              <a:off x="3375025" y="-1587"/>
              <a:ext cx="623888" cy="623888"/>
            </a:xfrm>
            <a:custGeom>
              <a:avLst/>
              <a:gdLst>
                <a:gd name="T0" fmla="*/ 83 w 166"/>
                <a:gd name="T1" fmla="*/ 0 h 166"/>
                <a:gd name="T2" fmla="*/ 0 w 166"/>
                <a:gd name="T3" fmla="*/ 83 h 166"/>
                <a:gd name="T4" fmla="*/ 83 w 166"/>
                <a:gd name="T5" fmla="*/ 166 h 166"/>
                <a:gd name="T6" fmla="*/ 166 w 166"/>
                <a:gd name="T7" fmla="*/ 83 h 166"/>
                <a:gd name="T8" fmla="*/ 83 w 166"/>
                <a:gd name="T9" fmla="*/ 0 h 166"/>
                <a:gd name="T10" fmla="*/ 83 w 166"/>
                <a:gd name="T11" fmla="*/ 133 h 166"/>
                <a:gd name="T12" fmla="*/ 33 w 166"/>
                <a:gd name="T13" fmla="*/ 83 h 166"/>
                <a:gd name="T14" fmla="*/ 83 w 166"/>
                <a:gd name="T15" fmla="*/ 33 h 166"/>
                <a:gd name="T16" fmla="*/ 133 w 166"/>
                <a:gd name="T17" fmla="*/ 83 h 166"/>
                <a:gd name="T18" fmla="*/ 83 w 166"/>
                <a:gd name="T19" fmla="*/ 1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0"/>
                  </a:move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ubicBezTo>
                    <a:pt x="129" y="166"/>
                    <a:pt x="166" y="129"/>
                    <a:pt x="166" y="83"/>
                  </a:cubicBezTo>
                  <a:cubicBezTo>
                    <a:pt x="166" y="37"/>
                    <a:pt x="129" y="0"/>
                    <a:pt x="83" y="0"/>
                  </a:cubicBezTo>
                  <a:close/>
                  <a:moveTo>
                    <a:pt x="83" y="133"/>
                  </a:move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7" name="Freeform 8"/>
            <p:cNvSpPr>
              <a:spLocks noEditPoints="1"/>
            </p:cNvSpPr>
            <p:nvPr/>
          </p:nvSpPr>
          <p:spPr bwMode="auto">
            <a:xfrm>
              <a:off x="1000125" y="1874838"/>
              <a:ext cx="500063" cy="500063"/>
            </a:xfrm>
            <a:custGeom>
              <a:avLst/>
              <a:gdLst>
                <a:gd name="T0" fmla="*/ 0 w 133"/>
                <a:gd name="T1" fmla="*/ 66 h 133"/>
                <a:gd name="T2" fmla="*/ 67 w 133"/>
                <a:gd name="T3" fmla="*/ 133 h 133"/>
                <a:gd name="T4" fmla="*/ 133 w 133"/>
                <a:gd name="T5" fmla="*/ 66 h 133"/>
                <a:gd name="T6" fmla="*/ 67 w 133"/>
                <a:gd name="T7" fmla="*/ 0 h 133"/>
                <a:gd name="T8" fmla="*/ 0 w 133"/>
                <a:gd name="T9" fmla="*/ 66 h 133"/>
                <a:gd name="T10" fmla="*/ 67 w 133"/>
                <a:gd name="T11" fmla="*/ 33 h 133"/>
                <a:gd name="T12" fmla="*/ 100 w 133"/>
                <a:gd name="T13" fmla="*/ 66 h 133"/>
                <a:gd name="T14" fmla="*/ 67 w 133"/>
                <a:gd name="T15" fmla="*/ 100 h 133"/>
                <a:gd name="T16" fmla="*/ 33 w 133"/>
                <a:gd name="T17" fmla="*/ 66 h 133"/>
                <a:gd name="T18" fmla="*/ 67 w 133"/>
                <a:gd name="T19" fmla="*/ 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33">
                  <a:moveTo>
                    <a:pt x="0" y="66"/>
                  </a:move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lose/>
                  <a:moveTo>
                    <a:pt x="67" y="33"/>
                  </a:moveTo>
                  <a:cubicBezTo>
                    <a:pt x="85" y="33"/>
                    <a:pt x="100" y="48"/>
                    <a:pt x="100" y="66"/>
                  </a:cubicBezTo>
                  <a:cubicBezTo>
                    <a:pt x="100" y="85"/>
                    <a:pt x="85" y="100"/>
                    <a:pt x="67" y="100"/>
                  </a:cubicBezTo>
                  <a:cubicBezTo>
                    <a:pt x="48" y="100"/>
                    <a:pt x="33" y="85"/>
                    <a:pt x="33" y="66"/>
                  </a:cubicBezTo>
                  <a:cubicBezTo>
                    <a:pt x="33" y="48"/>
                    <a:pt x="48" y="33"/>
                    <a:pt x="67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8" name="Oval 9"/>
            <p:cNvSpPr>
              <a:spLocks noChangeArrowheads="1"/>
            </p:cNvSpPr>
            <p:nvPr/>
          </p:nvSpPr>
          <p:spPr bwMode="auto">
            <a:xfrm>
              <a:off x="1500188" y="2751138"/>
              <a:ext cx="250825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9" name="Oval 10"/>
            <p:cNvSpPr>
              <a:spLocks noChangeArrowheads="1"/>
            </p:cNvSpPr>
            <p:nvPr/>
          </p:nvSpPr>
          <p:spPr bwMode="auto">
            <a:xfrm>
              <a:off x="3498850" y="874713"/>
              <a:ext cx="252413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2" name="Group 61"/>
          <p:cNvGrpSpPr/>
          <p:nvPr/>
        </p:nvGrpSpPr>
        <p:grpSpPr>
          <a:xfrm>
            <a:off x="5248930" y="3782975"/>
            <a:ext cx="258490" cy="243094"/>
            <a:chOff x="-1587" y="-3175"/>
            <a:chExt cx="506412" cy="476250"/>
          </a:xfrm>
          <a:solidFill>
            <a:schemeClr val="bg1"/>
          </a:solidFill>
        </p:grpSpPr>
        <p:sp>
          <p:nvSpPr>
            <p:cNvPr id="213" name="Oval 14"/>
            <p:cNvSpPr>
              <a:spLocks noChangeArrowheads="1"/>
            </p:cNvSpPr>
            <p:nvPr/>
          </p:nvSpPr>
          <p:spPr bwMode="auto">
            <a:xfrm>
              <a:off x="244475" y="257175"/>
              <a:ext cx="60325" cy="6191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14" name="Freeform 15"/>
            <p:cNvSpPr>
              <a:spLocks noEditPoints="1"/>
            </p:cNvSpPr>
            <p:nvPr/>
          </p:nvSpPr>
          <p:spPr bwMode="auto">
            <a:xfrm>
              <a:off x="-1587" y="-3175"/>
              <a:ext cx="506412" cy="476250"/>
            </a:xfrm>
            <a:custGeom>
              <a:avLst/>
              <a:gdLst>
                <a:gd name="T0" fmla="*/ 116 w 132"/>
                <a:gd name="T1" fmla="*/ 48 h 124"/>
                <a:gd name="T2" fmla="*/ 116 w 132"/>
                <a:gd name="T3" fmla="*/ 22 h 124"/>
                <a:gd name="T4" fmla="*/ 104 w 132"/>
                <a:gd name="T5" fmla="*/ 0 h 124"/>
                <a:gd name="T6" fmla="*/ 22 w 132"/>
                <a:gd name="T7" fmla="*/ 0 h 124"/>
                <a:gd name="T8" fmla="*/ 0 w 132"/>
                <a:gd name="T9" fmla="*/ 102 h 124"/>
                <a:gd name="T10" fmla="*/ 94 w 132"/>
                <a:gd name="T11" fmla="*/ 124 h 124"/>
                <a:gd name="T12" fmla="*/ 116 w 132"/>
                <a:gd name="T13" fmla="*/ 96 h 124"/>
                <a:gd name="T14" fmla="*/ 116 w 132"/>
                <a:gd name="T15" fmla="*/ 48 h 124"/>
                <a:gd name="T16" fmla="*/ 88 w 132"/>
                <a:gd name="T17" fmla="*/ 8 h 124"/>
                <a:gd name="T18" fmla="*/ 108 w 132"/>
                <a:gd name="T19" fmla="*/ 12 h 124"/>
                <a:gd name="T20" fmla="*/ 108 w 132"/>
                <a:gd name="T21" fmla="*/ 24 h 124"/>
                <a:gd name="T22" fmla="*/ 104 w 132"/>
                <a:gd name="T23" fmla="*/ 36 h 124"/>
                <a:gd name="T24" fmla="*/ 104 w 132"/>
                <a:gd name="T25" fmla="*/ 32 h 124"/>
                <a:gd name="T26" fmla="*/ 104 w 132"/>
                <a:gd name="T27" fmla="*/ 16 h 124"/>
                <a:gd name="T28" fmla="*/ 16 w 132"/>
                <a:gd name="T29" fmla="*/ 12 h 124"/>
                <a:gd name="T30" fmla="*/ 12 w 132"/>
                <a:gd name="T31" fmla="*/ 24 h 124"/>
                <a:gd name="T32" fmla="*/ 8 w 132"/>
                <a:gd name="T33" fmla="*/ 22 h 124"/>
                <a:gd name="T34" fmla="*/ 100 w 132"/>
                <a:gd name="T35" fmla="*/ 20 h 124"/>
                <a:gd name="T36" fmla="*/ 16 w 132"/>
                <a:gd name="T37" fmla="*/ 16 h 124"/>
                <a:gd name="T38" fmla="*/ 100 w 132"/>
                <a:gd name="T39" fmla="*/ 20 h 124"/>
                <a:gd name="T40" fmla="*/ 100 w 132"/>
                <a:gd name="T41" fmla="*/ 28 h 124"/>
                <a:gd name="T42" fmla="*/ 16 w 132"/>
                <a:gd name="T43" fmla="*/ 24 h 124"/>
                <a:gd name="T44" fmla="*/ 100 w 132"/>
                <a:gd name="T45" fmla="*/ 32 h 124"/>
                <a:gd name="T46" fmla="*/ 88 w 132"/>
                <a:gd name="T47" fmla="*/ 36 h 124"/>
                <a:gd name="T48" fmla="*/ 16 w 132"/>
                <a:gd name="T49" fmla="*/ 35 h 124"/>
                <a:gd name="T50" fmla="*/ 100 w 132"/>
                <a:gd name="T51" fmla="*/ 32 h 124"/>
                <a:gd name="T52" fmla="*/ 94 w 132"/>
                <a:gd name="T53" fmla="*/ 116 h 124"/>
                <a:gd name="T54" fmla="*/ 8 w 132"/>
                <a:gd name="T55" fmla="*/ 102 h 124"/>
                <a:gd name="T56" fmla="*/ 22 w 132"/>
                <a:gd name="T57" fmla="*/ 44 h 124"/>
                <a:gd name="T58" fmla="*/ 104 w 132"/>
                <a:gd name="T59" fmla="*/ 44 h 124"/>
                <a:gd name="T60" fmla="*/ 108 w 132"/>
                <a:gd name="T61" fmla="*/ 56 h 124"/>
                <a:gd name="T62" fmla="*/ 52 w 132"/>
                <a:gd name="T63" fmla="*/ 76 h 124"/>
                <a:gd name="T64" fmla="*/ 108 w 132"/>
                <a:gd name="T65" fmla="*/ 96 h 124"/>
                <a:gd name="T66" fmla="*/ 113 w 132"/>
                <a:gd name="T67" fmla="*/ 88 h 124"/>
                <a:gd name="T68" fmla="*/ 60 w 132"/>
                <a:gd name="T69" fmla="*/ 76 h 124"/>
                <a:gd name="T70" fmla="*/ 108 w 132"/>
                <a:gd name="T71" fmla="*/ 64 h 124"/>
                <a:gd name="T72" fmla="*/ 115 w 132"/>
                <a:gd name="T73" fmla="*/ 59 h 124"/>
                <a:gd name="T74" fmla="*/ 120 w 132"/>
                <a:gd name="T75" fmla="*/ 7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24"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5"/>
                    <a:pt x="111" y="0"/>
                    <a:pt x="104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4"/>
                    <a:pt x="10" y="124"/>
                    <a:pt x="22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106" y="124"/>
                    <a:pt x="116" y="114"/>
                    <a:pt x="116" y="102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32" y="84"/>
                    <a:pt x="132" y="60"/>
                    <a:pt x="116" y="48"/>
                  </a:cubicBezTo>
                  <a:close/>
                  <a:moveTo>
                    <a:pt x="22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8" y="10"/>
                    <a:pt x="108" y="1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7" y="36"/>
                    <a:pt x="105" y="36"/>
                    <a:pt x="104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4"/>
                    <a:pt x="102" y="12"/>
                    <a:pt x="100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4" y="12"/>
                    <a:pt x="12" y="14"/>
                    <a:pt x="12" y="16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0" y="29"/>
                    <a:pt x="8" y="26"/>
                    <a:pt x="8" y="22"/>
                  </a:cubicBezTo>
                  <a:cubicBezTo>
                    <a:pt x="8" y="14"/>
                    <a:pt x="14" y="8"/>
                    <a:pt x="22" y="8"/>
                  </a:cubicBezTo>
                  <a:close/>
                  <a:moveTo>
                    <a:pt x="100" y="20"/>
                  </a:moveTo>
                  <a:cubicBezTo>
                    <a:pt x="16" y="20"/>
                    <a:pt x="16" y="20"/>
                    <a:pt x="16" y="20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00" y="16"/>
                    <a:pt x="100" y="16"/>
                    <a:pt x="100" y="16"/>
                  </a:cubicBezTo>
                  <a:lnTo>
                    <a:pt x="100" y="20"/>
                  </a:lnTo>
                  <a:close/>
                  <a:moveTo>
                    <a:pt x="100" y="24"/>
                  </a:moveTo>
                  <a:cubicBezTo>
                    <a:pt x="100" y="28"/>
                    <a:pt x="100" y="28"/>
                    <a:pt x="10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4"/>
                    <a:pt x="16" y="24"/>
                    <a:pt x="16" y="24"/>
                  </a:cubicBezTo>
                  <a:lnTo>
                    <a:pt x="100" y="24"/>
                  </a:lnTo>
                  <a:close/>
                  <a:moveTo>
                    <a:pt x="100" y="32"/>
                  </a:moveTo>
                  <a:cubicBezTo>
                    <a:pt x="100" y="36"/>
                    <a:pt x="100" y="36"/>
                    <a:pt x="100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36"/>
                    <a:pt x="18" y="35"/>
                    <a:pt x="16" y="35"/>
                  </a:cubicBezTo>
                  <a:cubicBezTo>
                    <a:pt x="16" y="32"/>
                    <a:pt x="16" y="32"/>
                    <a:pt x="16" y="32"/>
                  </a:cubicBezTo>
                  <a:lnTo>
                    <a:pt x="100" y="32"/>
                  </a:lnTo>
                  <a:close/>
                  <a:moveTo>
                    <a:pt x="108" y="102"/>
                  </a:moveTo>
                  <a:cubicBezTo>
                    <a:pt x="108" y="110"/>
                    <a:pt x="102" y="116"/>
                    <a:pt x="94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14" y="116"/>
                    <a:pt x="8" y="110"/>
                    <a:pt x="8" y="102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12" y="42"/>
                    <a:pt x="17" y="44"/>
                    <a:pt x="22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6" y="44"/>
                    <a:pt x="108" y="46"/>
                    <a:pt x="108" y="48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61" y="56"/>
                    <a:pt x="52" y="65"/>
                    <a:pt x="52" y="76"/>
                  </a:cubicBezTo>
                  <a:cubicBezTo>
                    <a:pt x="52" y="87"/>
                    <a:pt x="61" y="96"/>
                    <a:pt x="72" y="96"/>
                  </a:cubicBezTo>
                  <a:cubicBezTo>
                    <a:pt x="108" y="96"/>
                    <a:pt x="108" y="96"/>
                    <a:pt x="108" y="96"/>
                  </a:cubicBezTo>
                  <a:lnTo>
                    <a:pt x="108" y="102"/>
                  </a:lnTo>
                  <a:close/>
                  <a:moveTo>
                    <a:pt x="113" y="88"/>
                  </a:moveTo>
                  <a:cubicBezTo>
                    <a:pt x="72" y="88"/>
                    <a:pt x="72" y="88"/>
                    <a:pt x="72" y="88"/>
                  </a:cubicBezTo>
                  <a:cubicBezTo>
                    <a:pt x="65" y="88"/>
                    <a:pt x="60" y="83"/>
                    <a:pt x="60" y="76"/>
                  </a:cubicBezTo>
                  <a:cubicBezTo>
                    <a:pt x="60" y="69"/>
                    <a:pt x="65" y="64"/>
                    <a:pt x="72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10" y="64"/>
                    <a:pt x="113" y="63"/>
                    <a:pt x="114" y="61"/>
                  </a:cubicBezTo>
                  <a:cubicBezTo>
                    <a:pt x="115" y="60"/>
                    <a:pt x="115" y="60"/>
                    <a:pt x="115" y="59"/>
                  </a:cubicBezTo>
                  <a:cubicBezTo>
                    <a:pt x="115" y="59"/>
                    <a:pt x="116" y="59"/>
                    <a:pt x="116" y="59"/>
                  </a:cubicBezTo>
                  <a:cubicBezTo>
                    <a:pt x="118" y="62"/>
                    <a:pt x="120" y="67"/>
                    <a:pt x="120" y="72"/>
                  </a:cubicBezTo>
                  <a:cubicBezTo>
                    <a:pt x="120" y="78"/>
                    <a:pt x="118" y="84"/>
                    <a:pt x="113" y="8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7" name="Group 64"/>
          <p:cNvGrpSpPr/>
          <p:nvPr/>
        </p:nvGrpSpPr>
        <p:grpSpPr>
          <a:xfrm>
            <a:off x="5723896" y="2457074"/>
            <a:ext cx="408587" cy="408763"/>
            <a:chOff x="-1587" y="-3175"/>
            <a:chExt cx="3670300" cy="3671888"/>
          </a:xfrm>
          <a:solidFill>
            <a:schemeClr val="bg1"/>
          </a:solidFill>
        </p:grpSpPr>
        <p:sp>
          <p:nvSpPr>
            <p:cNvPr id="218" name="Freeform 24"/>
            <p:cNvSpPr>
              <a:spLocks noEditPoints="1"/>
            </p:cNvSpPr>
            <p:nvPr/>
          </p:nvSpPr>
          <p:spPr bwMode="auto">
            <a:xfrm>
              <a:off x="-1587" y="-3175"/>
              <a:ext cx="3670300" cy="3671888"/>
            </a:xfrm>
            <a:custGeom>
              <a:avLst/>
              <a:gdLst>
                <a:gd name="T0" fmla="*/ 631 w 976"/>
                <a:gd name="T1" fmla="*/ 306 h 976"/>
                <a:gd name="T2" fmla="*/ 488 w 976"/>
                <a:gd name="T3" fmla="*/ 0 h 976"/>
                <a:gd name="T4" fmla="*/ 275 w 976"/>
                <a:gd name="T5" fmla="*/ 312 h 976"/>
                <a:gd name="T6" fmla="*/ 244 w 976"/>
                <a:gd name="T7" fmla="*/ 329 h 976"/>
                <a:gd name="T8" fmla="*/ 92 w 976"/>
                <a:gd name="T9" fmla="*/ 305 h 976"/>
                <a:gd name="T10" fmla="*/ 0 w 976"/>
                <a:gd name="T11" fmla="*/ 885 h 976"/>
                <a:gd name="T12" fmla="*/ 183 w 976"/>
                <a:gd name="T13" fmla="*/ 976 h 976"/>
                <a:gd name="T14" fmla="*/ 266 w 976"/>
                <a:gd name="T15" fmla="*/ 924 h 976"/>
                <a:gd name="T16" fmla="*/ 275 w 976"/>
                <a:gd name="T17" fmla="*/ 926 h 976"/>
                <a:gd name="T18" fmla="*/ 580 w 976"/>
                <a:gd name="T19" fmla="*/ 976 h 976"/>
                <a:gd name="T20" fmla="*/ 856 w 976"/>
                <a:gd name="T21" fmla="*/ 917 h 976"/>
                <a:gd name="T22" fmla="*/ 870 w 976"/>
                <a:gd name="T23" fmla="*/ 831 h 976"/>
                <a:gd name="T24" fmla="*/ 920 w 976"/>
                <a:gd name="T25" fmla="*/ 669 h 976"/>
                <a:gd name="T26" fmla="*/ 949 w 976"/>
                <a:gd name="T27" fmla="*/ 512 h 976"/>
                <a:gd name="T28" fmla="*/ 976 w 976"/>
                <a:gd name="T29" fmla="*/ 439 h 976"/>
                <a:gd name="T30" fmla="*/ 890 w 976"/>
                <a:gd name="T31" fmla="*/ 319 h 976"/>
                <a:gd name="T32" fmla="*/ 183 w 976"/>
                <a:gd name="T33" fmla="*/ 915 h 976"/>
                <a:gd name="T34" fmla="*/ 61 w 976"/>
                <a:gd name="T35" fmla="*/ 885 h 976"/>
                <a:gd name="T36" fmla="*/ 92 w 976"/>
                <a:gd name="T37" fmla="*/ 366 h 976"/>
                <a:gd name="T38" fmla="*/ 214 w 976"/>
                <a:gd name="T39" fmla="*/ 397 h 976"/>
                <a:gd name="T40" fmla="*/ 914 w 976"/>
                <a:gd name="T41" fmla="*/ 443 h 976"/>
                <a:gd name="T42" fmla="*/ 793 w 976"/>
                <a:gd name="T43" fmla="*/ 488 h 976"/>
                <a:gd name="T44" fmla="*/ 793 w 976"/>
                <a:gd name="T45" fmla="*/ 519 h 976"/>
                <a:gd name="T46" fmla="*/ 901 w 976"/>
                <a:gd name="T47" fmla="*/ 575 h 976"/>
                <a:gd name="T48" fmla="*/ 763 w 976"/>
                <a:gd name="T49" fmla="*/ 641 h 976"/>
                <a:gd name="T50" fmla="*/ 763 w 976"/>
                <a:gd name="T51" fmla="*/ 671 h 976"/>
                <a:gd name="T52" fmla="*/ 862 w 976"/>
                <a:gd name="T53" fmla="*/ 734 h 976"/>
                <a:gd name="T54" fmla="*/ 732 w 976"/>
                <a:gd name="T55" fmla="*/ 793 h 976"/>
                <a:gd name="T56" fmla="*/ 732 w 976"/>
                <a:gd name="T57" fmla="*/ 824 h 976"/>
                <a:gd name="T58" fmla="*/ 811 w 976"/>
                <a:gd name="T59" fmla="*/ 866 h 976"/>
                <a:gd name="T60" fmla="*/ 747 w 976"/>
                <a:gd name="T61" fmla="*/ 915 h 976"/>
                <a:gd name="T62" fmla="*/ 411 w 976"/>
                <a:gd name="T63" fmla="*/ 896 h 976"/>
                <a:gd name="T64" fmla="*/ 244 w 976"/>
                <a:gd name="T65" fmla="*/ 835 h 976"/>
                <a:gd name="T66" fmla="*/ 268 w 976"/>
                <a:gd name="T67" fmla="*/ 382 h 976"/>
                <a:gd name="T68" fmla="*/ 458 w 976"/>
                <a:gd name="T69" fmla="*/ 92 h 976"/>
                <a:gd name="T70" fmla="*/ 577 w 976"/>
                <a:gd name="T71" fmla="*/ 206 h 976"/>
                <a:gd name="T72" fmla="*/ 879 w 976"/>
                <a:gd name="T73" fmla="*/ 377 h 976"/>
                <a:gd name="T74" fmla="*/ 914 w 976"/>
                <a:gd name="T75" fmla="*/ 443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6" h="976">
                  <a:moveTo>
                    <a:pt x="890" y="319"/>
                  </a:moveTo>
                  <a:cubicBezTo>
                    <a:pt x="851" y="309"/>
                    <a:pt x="762" y="309"/>
                    <a:pt x="631" y="306"/>
                  </a:cubicBezTo>
                  <a:cubicBezTo>
                    <a:pt x="637" y="277"/>
                    <a:pt x="638" y="252"/>
                    <a:pt x="638" y="206"/>
                  </a:cubicBezTo>
                  <a:cubicBezTo>
                    <a:pt x="638" y="96"/>
                    <a:pt x="559" y="0"/>
                    <a:pt x="488" y="0"/>
                  </a:cubicBezTo>
                  <a:cubicBezTo>
                    <a:pt x="438" y="0"/>
                    <a:pt x="397" y="41"/>
                    <a:pt x="397" y="91"/>
                  </a:cubicBezTo>
                  <a:cubicBezTo>
                    <a:pt x="396" y="152"/>
                    <a:pt x="377" y="258"/>
                    <a:pt x="275" y="312"/>
                  </a:cubicBezTo>
                  <a:cubicBezTo>
                    <a:pt x="267" y="316"/>
                    <a:pt x="246" y="327"/>
                    <a:pt x="242" y="328"/>
                  </a:cubicBezTo>
                  <a:cubicBezTo>
                    <a:pt x="244" y="329"/>
                    <a:pt x="244" y="329"/>
                    <a:pt x="244" y="329"/>
                  </a:cubicBezTo>
                  <a:cubicBezTo>
                    <a:pt x="228" y="316"/>
                    <a:pt x="206" y="305"/>
                    <a:pt x="183" y="305"/>
                  </a:cubicBezTo>
                  <a:cubicBezTo>
                    <a:pt x="92" y="305"/>
                    <a:pt x="92" y="305"/>
                    <a:pt x="92" y="305"/>
                  </a:cubicBezTo>
                  <a:cubicBezTo>
                    <a:pt x="41" y="305"/>
                    <a:pt x="0" y="346"/>
                    <a:pt x="0" y="397"/>
                  </a:cubicBezTo>
                  <a:cubicBezTo>
                    <a:pt x="0" y="885"/>
                    <a:pt x="0" y="885"/>
                    <a:pt x="0" y="885"/>
                  </a:cubicBezTo>
                  <a:cubicBezTo>
                    <a:pt x="0" y="935"/>
                    <a:pt x="41" y="976"/>
                    <a:pt x="92" y="976"/>
                  </a:cubicBezTo>
                  <a:cubicBezTo>
                    <a:pt x="183" y="976"/>
                    <a:pt x="183" y="976"/>
                    <a:pt x="183" y="976"/>
                  </a:cubicBezTo>
                  <a:cubicBezTo>
                    <a:pt x="219" y="976"/>
                    <a:pt x="250" y="954"/>
                    <a:pt x="264" y="923"/>
                  </a:cubicBezTo>
                  <a:cubicBezTo>
                    <a:pt x="265" y="923"/>
                    <a:pt x="265" y="924"/>
                    <a:pt x="266" y="924"/>
                  </a:cubicBezTo>
                  <a:cubicBezTo>
                    <a:pt x="268" y="924"/>
                    <a:pt x="270" y="925"/>
                    <a:pt x="273" y="926"/>
                  </a:cubicBezTo>
                  <a:cubicBezTo>
                    <a:pt x="274" y="926"/>
                    <a:pt x="274" y="926"/>
                    <a:pt x="275" y="926"/>
                  </a:cubicBezTo>
                  <a:cubicBezTo>
                    <a:pt x="292" y="930"/>
                    <a:pt x="326" y="938"/>
                    <a:pt x="398" y="955"/>
                  </a:cubicBezTo>
                  <a:cubicBezTo>
                    <a:pt x="414" y="959"/>
                    <a:pt x="496" y="976"/>
                    <a:pt x="580" y="976"/>
                  </a:cubicBezTo>
                  <a:cubicBezTo>
                    <a:pt x="747" y="976"/>
                    <a:pt x="747" y="976"/>
                    <a:pt x="747" y="976"/>
                  </a:cubicBezTo>
                  <a:cubicBezTo>
                    <a:pt x="798" y="976"/>
                    <a:pt x="835" y="956"/>
                    <a:pt x="856" y="917"/>
                  </a:cubicBezTo>
                  <a:cubicBezTo>
                    <a:pt x="857" y="917"/>
                    <a:pt x="864" y="903"/>
                    <a:pt x="869" y="884"/>
                  </a:cubicBezTo>
                  <a:cubicBezTo>
                    <a:pt x="874" y="870"/>
                    <a:pt x="875" y="851"/>
                    <a:pt x="870" y="831"/>
                  </a:cubicBezTo>
                  <a:cubicBezTo>
                    <a:pt x="903" y="808"/>
                    <a:pt x="913" y="774"/>
                    <a:pt x="920" y="752"/>
                  </a:cubicBezTo>
                  <a:cubicBezTo>
                    <a:pt x="932" y="716"/>
                    <a:pt x="928" y="688"/>
                    <a:pt x="920" y="669"/>
                  </a:cubicBezTo>
                  <a:cubicBezTo>
                    <a:pt x="939" y="651"/>
                    <a:pt x="954" y="625"/>
                    <a:pt x="961" y="585"/>
                  </a:cubicBezTo>
                  <a:cubicBezTo>
                    <a:pt x="965" y="559"/>
                    <a:pt x="961" y="534"/>
                    <a:pt x="949" y="512"/>
                  </a:cubicBezTo>
                  <a:cubicBezTo>
                    <a:pt x="966" y="493"/>
                    <a:pt x="974" y="468"/>
                    <a:pt x="975" y="446"/>
                  </a:cubicBezTo>
                  <a:cubicBezTo>
                    <a:pt x="976" y="439"/>
                    <a:pt x="976" y="439"/>
                    <a:pt x="976" y="439"/>
                  </a:cubicBezTo>
                  <a:cubicBezTo>
                    <a:pt x="976" y="435"/>
                    <a:pt x="976" y="433"/>
                    <a:pt x="976" y="424"/>
                  </a:cubicBezTo>
                  <a:cubicBezTo>
                    <a:pt x="976" y="386"/>
                    <a:pt x="949" y="336"/>
                    <a:pt x="890" y="319"/>
                  </a:cubicBezTo>
                  <a:close/>
                  <a:moveTo>
                    <a:pt x="214" y="885"/>
                  </a:moveTo>
                  <a:cubicBezTo>
                    <a:pt x="214" y="901"/>
                    <a:pt x="200" y="915"/>
                    <a:pt x="183" y="915"/>
                  </a:cubicBezTo>
                  <a:cubicBezTo>
                    <a:pt x="92" y="915"/>
                    <a:pt x="92" y="915"/>
                    <a:pt x="92" y="915"/>
                  </a:cubicBezTo>
                  <a:cubicBezTo>
                    <a:pt x="75" y="915"/>
                    <a:pt x="61" y="901"/>
                    <a:pt x="61" y="885"/>
                  </a:cubicBezTo>
                  <a:cubicBezTo>
                    <a:pt x="61" y="397"/>
                    <a:pt x="61" y="397"/>
                    <a:pt x="61" y="397"/>
                  </a:cubicBezTo>
                  <a:cubicBezTo>
                    <a:pt x="61" y="380"/>
                    <a:pt x="75" y="366"/>
                    <a:pt x="92" y="366"/>
                  </a:cubicBezTo>
                  <a:cubicBezTo>
                    <a:pt x="183" y="366"/>
                    <a:pt x="183" y="366"/>
                    <a:pt x="183" y="366"/>
                  </a:cubicBezTo>
                  <a:cubicBezTo>
                    <a:pt x="200" y="366"/>
                    <a:pt x="214" y="380"/>
                    <a:pt x="214" y="397"/>
                  </a:cubicBezTo>
                  <a:lnTo>
                    <a:pt x="214" y="885"/>
                  </a:lnTo>
                  <a:close/>
                  <a:moveTo>
                    <a:pt x="914" y="443"/>
                  </a:moveTo>
                  <a:cubicBezTo>
                    <a:pt x="914" y="458"/>
                    <a:pt x="907" y="488"/>
                    <a:pt x="854" y="488"/>
                  </a:cubicBezTo>
                  <a:cubicBezTo>
                    <a:pt x="808" y="488"/>
                    <a:pt x="793" y="488"/>
                    <a:pt x="793" y="488"/>
                  </a:cubicBezTo>
                  <a:cubicBezTo>
                    <a:pt x="785" y="488"/>
                    <a:pt x="778" y="495"/>
                    <a:pt x="778" y="503"/>
                  </a:cubicBezTo>
                  <a:cubicBezTo>
                    <a:pt x="778" y="512"/>
                    <a:pt x="785" y="519"/>
                    <a:pt x="793" y="519"/>
                  </a:cubicBezTo>
                  <a:cubicBezTo>
                    <a:pt x="793" y="519"/>
                    <a:pt x="806" y="519"/>
                    <a:pt x="852" y="519"/>
                  </a:cubicBezTo>
                  <a:cubicBezTo>
                    <a:pt x="898" y="519"/>
                    <a:pt x="904" y="556"/>
                    <a:pt x="901" y="575"/>
                  </a:cubicBezTo>
                  <a:cubicBezTo>
                    <a:pt x="897" y="598"/>
                    <a:pt x="886" y="641"/>
                    <a:pt x="835" y="641"/>
                  </a:cubicBezTo>
                  <a:cubicBezTo>
                    <a:pt x="783" y="641"/>
                    <a:pt x="763" y="641"/>
                    <a:pt x="763" y="641"/>
                  </a:cubicBezTo>
                  <a:cubicBezTo>
                    <a:pt x="754" y="641"/>
                    <a:pt x="747" y="647"/>
                    <a:pt x="747" y="656"/>
                  </a:cubicBezTo>
                  <a:cubicBezTo>
                    <a:pt x="747" y="664"/>
                    <a:pt x="754" y="671"/>
                    <a:pt x="763" y="671"/>
                  </a:cubicBezTo>
                  <a:cubicBezTo>
                    <a:pt x="763" y="671"/>
                    <a:pt x="799" y="671"/>
                    <a:pt x="823" y="671"/>
                  </a:cubicBezTo>
                  <a:cubicBezTo>
                    <a:pt x="874" y="671"/>
                    <a:pt x="870" y="710"/>
                    <a:pt x="862" y="734"/>
                  </a:cubicBezTo>
                  <a:cubicBezTo>
                    <a:pt x="852" y="764"/>
                    <a:pt x="846" y="793"/>
                    <a:pt x="782" y="793"/>
                  </a:cubicBezTo>
                  <a:cubicBezTo>
                    <a:pt x="760" y="793"/>
                    <a:pt x="732" y="793"/>
                    <a:pt x="732" y="793"/>
                  </a:cubicBezTo>
                  <a:cubicBezTo>
                    <a:pt x="723" y="793"/>
                    <a:pt x="717" y="800"/>
                    <a:pt x="717" y="808"/>
                  </a:cubicBezTo>
                  <a:cubicBezTo>
                    <a:pt x="717" y="817"/>
                    <a:pt x="723" y="824"/>
                    <a:pt x="732" y="824"/>
                  </a:cubicBezTo>
                  <a:cubicBezTo>
                    <a:pt x="732" y="824"/>
                    <a:pt x="753" y="824"/>
                    <a:pt x="780" y="824"/>
                  </a:cubicBezTo>
                  <a:cubicBezTo>
                    <a:pt x="813" y="824"/>
                    <a:pt x="815" y="855"/>
                    <a:pt x="811" y="866"/>
                  </a:cubicBezTo>
                  <a:cubicBezTo>
                    <a:pt x="807" y="879"/>
                    <a:pt x="803" y="888"/>
                    <a:pt x="803" y="888"/>
                  </a:cubicBezTo>
                  <a:cubicBezTo>
                    <a:pt x="793" y="905"/>
                    <a:pt x="779" y="915"/>
                    <a:pt x="747" y="915"/>
                  </a:cubicBezTo>
                  <a:cubicBezTo>
                    <a:pt x="580" y="915"/>
                    <a:pt x="580" y="915"/>
                    <a:pt x="580" y="915"/>
                  </a:cubicBezTo>
                  <a:cubicBezTo>
                    <a:pt x="497" y="915"/>
                    <a:pt x="414" y="896"/>
                    <a:pt x="411" y="896"/>
                  </a:cubicBezTo>
                  <a:cubicBezTo>
                    <a:pt x="285" y="866"/>
                    <a:pt x="278" y="864"/>
                    <a:pt x="270" y="862"/>
                  </a:cubicBezTo>
                  <a:cubicBezTo>
                    <a:pt x="270" y="862"/>
                    <a:pt x="244" y="857"/>
                    <a:pt x="244" y="835"/>
                  </a:cubicBezTo>
                  <a:cubicBezTo>
                    <a:pt x="244" y="414"/>
                    <a:pt x="244" y="414"/>
                    <a:pt x="244" y="414"/>
                  </a:cubicBezTo>
                  <a:cubicBezTo>
                    <a:pt x="244" y="399"/>
                    <a:pt x="253" y="386"/>
                    <a:pt x="268" y="382"/>
                  </a:cubicBezTo>
                  <a:cubicBezTo>
                    <a:pt x="270" y="381"/>
                    <a:pt x="273" y="380"/>
                    <a:pt x="275" y="380"/>
                  </a:cubicBezTo>
                  <a:cubicBezTo>
                    <a:pt x="414" y="322"/>
                    <a:pt x="456" y="195"/>
                    <a:pt x="458" y="92"/>
                  </a:cubicBezTo>
                  <a:cubicBezTo>
                    <a:pt x="458" y="77"/>
                    <a:pt x="469" y="61"/>
                    <a:pt x="488" y="61"/>
                  </a:cubicBezTo>
                  <a:cubicBezTo>
                    <a:pt x="520" y="61"/>
                    <a:pt x="577" y="126"/>
                    <a:pt x="577" y="206"/>
                  </a:cubicBezTo>
                  <a:cubicBezTo>
                    <a:pt x="577" y="278"/>
                    <a:pt x="574" y="291"/>
                    <a:pt x="549" y="366"/>
                  </a:cubicBezTo>
                  <a:cubicBezTo>
                    <a:pt x="854" y="366"/>
                    <a:pt x="852" y="370"/>
                    <a:pt x="879" y="377"/>
                  </a:cubicBezTo>
                  <a:cubicBezTo>
                    <a:pt x="912" y="387"/>
                    <a:pt x="915" y="415"/>
                    <a:pt x="915" y="424"/>
                  </a:cubicBezTo>
                  <a:cubicBezTo>
                    <a:pt x="915" y="435"/>
                    <a:pt x="915" y="433"/>
                    <a:pt x="914" y="4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19" name="Freeform 25"/>
            <p:cNvSpPr>
              <a:spLocks noEditPoints="1"/>
            </p:cNvSpPr>
            <p:nvPr/>
          </p:nvSpPr>
          <p:spPr bwMode="auto">
            <a:xfrm>
              <a:off x="344488" y="2979738"/>
              <a:ext cx="341313" cy="346075"/>
            </a:xfrm>
            <a:custGeom>
              <a:avLst/>
              <a:gdLst>
                <a:gd name="T0" fmla="*/ 45 w 91"/>
                <a:gd name="T1" fmla="*/ 0 h 92"/>
                <a:gd name="T2" fmla="*/ 0 w 91"/>
                <a:gd name="T3" fmla="*/ 46 h 92"/>
                <a:gd name="T4" fmla="*/ 45 w 91"/>
                <a:gd name="T5" fmla="*/ 92 h 92"/>
                <a:gd name="T6" fmla="*/ 91 w 91"/>
                <a:gd name="T7" fmla="*/ 46 h 92"/>
                <a:gd name="T8" fmla="*/ 45 w 91"/>
                <a:gd name="T9" fmla="*/ 0 h 92"/>
                <a:gd name="T10" fmla="*/ 45 w 91"/>
                <a:gd name="T11" fmla="*/ 61 h 92"/>
                <a:gd name="T12" fmla="*/ 30 w 91"/>
                <a:gd name="T13" fmla="*/ 46 h 92"/>
                <a:gd name="T14" fmla="*/ 45 w 91"/>
                <a:gd name="T15" fmla="*/ 31 h 92"/>
                <a:gd name="T16" fmla="*/ 61 w 91"/>
                <a:gd name="T17" fmla="*/ 46 h 92"/>
                <a:gd name="T18" fmla="*/ 45 w 91"/>
                <a:gd name="T19" fmla="*/ 6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92">
                  <a:moveTo>
                    <a:pt x="45" y="0"/>
                  </a:moveTo>
                  <a:cubicBezTo>
                    <a:pt x="20" y="0"/>
                    <a:pt x="0" y="20"/>
                    <a:pt x="0" y="46"/>
                  </a:cubicBez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0"/>
                    <a:pt x="71" y="0"/>
                    <a:pt x="45" y="0"/>
                  </a:cubicBezTo>
                  <a:close/>
                  <a:moveTo>
                    <a:pt x="45" y="61"/>
                  </a:moveTo>
                  <a:cubicBezTo>
                    <a:pt x="37" y="61"/>
                    <a:pt x="30" y="54"/>
                    <a:pt x="30" y="46"/>
                  </a:cubicBezTo>
                  <a:cubicBezTo>
                    <a:pt x="30" y="37"/>
                    <a:pt x="37" y="31"/>
                    <a:pt x="45" y="31"/>
                  </a:cubicBezTo>
                  <a:cubicBezTo>
                    <a:pt x="54" y="31"/>
                    <a:pt x="61" y="37"/>
                    <a:pt x="61" y="46"/>
                  </a:cubicBezTo>
                  <a:cubicBezTo>
                    <a:pt x="61" y="54"/>
                    <a:pt x="54" y="61"/>
                    <a:pt x="45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50" name="稻壳儿小白白(http://dwz.cn/Wu2UP)"/>
          <p:cNvSpPr txBox="1">
            <a:spLocks noChangeArrowheads="1"/>
          </p:cNvSpPr>
          <p:nvPr/>
        </p:nvSpPr>
        <p:spPr bwMode="auto">
          <a:xfrm>
            <a:off x="1382924" y="2226892"/>
            <a:ext cx="19526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斜方肌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稻壳儿小白白(http://dwz.cn/Wu2UP)"/>
          <p:cNvSpPr txBox="1">
            <a:spLocks noChangeArrowheads="1"/>
          </p:cNvSpPr>
          <p:nvPr/>
        </p:nvSpPr>
        <p:spPr bwMode="auto">
          <a:xfrm>
            <a:off x="1250352" y="2558540"/>
            <a:ext cx="2345597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斜方肌（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Trapezius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）位于项下，一侧呈三角形，左右两侧相合成斜方形。斜方肌将肩带骨与颅底和椎骨连在一起，起悬吊肩带骨的作用。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稻壳儿小白白(http://dwz.cn/Wu2UP)"/>
          <p:cNvSpPr txBox="1">
            <a:spLocks noChangeArrowheads="1"/>
          </p:cNvSpPr>
          <p:nvPr/>
        </p:nvSpPr>
        <p:spPr bwMode="auto">
          <a:xfrm>
            <a:off x="788472" y="3771476"/>
            <a:ext cx="19526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主要结构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稻壳儿小白白(http://dwz.cn/Wu2UP)"/>
          <p:cNvSpPr txBox="1">
            <a:spLocks noChangeArrowheads="1"/>
          </p:cNvSpPr>
          <p:nvPr/>
        </p:nvSpPr>
        <p:spPr bwMode="auto">
          <a:xfrm>
            <a:off x="685717" y="4103124"/>
            <a:ext cx="2345597" cy="775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起点：枕外隆凸，上颈线，颈韧带，第七节颈椎至第十二节胸</a:t>
            </a:r>
          </a:p>
          <a:p>
            <a:pPr>
              <a:spcBef>
                <a:spcPct val="20000"/>
              </a:spcBef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止点：上部纤维斜向下方止于锁骨外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1/3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部的后缘及其附近的骨面。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0" y="0"/>
            <a:ext cx="3031313" cy="2044559"/>
            <a:chOff x="0" y="0"/>
            <a:chExt cx="4441084" cy="2995422"/>
          </a:xfrm>
        </p:grpSpPr>
        <p:pic>
          <p:nvPicPr>
            <p:cNvPr id="47" name="图片 4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48" name="文本框 47"/>
            <p:cNvSpPr txBox="1"/>
            <p:nvPr/>
          </p:nvSpPr>
          <p:spPr>
            <a:xfrm>
              <a:off x="1455371" y="576279"/>
              <a:ext cx="2985713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背部的体表结构</a:t>
              </a: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383143" y="309782"/>
              <a:ext cx="1018938" cy="1119188"/>
              <a:chOff x="367902" y="350520"/>
              <a:chExt cx="1305311" cy="1433737"/>
            </a:xfrm>
          </p:grpSpPr>
          <p:sp>
            <p:nvSpPr>
              <p:cNvPr id="58" name="任意多边形 57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436166" y="460861"/>
                <a:ext cx="1237047" cy="1213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01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28" name="图片 2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124" y="1709530"/>
            <a:ext cx="5927901" cy="409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3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54"/>
          <p:cNvGrpSpPr/>
          <p:nvPr/>
        </p:nvGrpSpPr>
        <p:grpSpPr>
          <a:xfrm rot="18900000">
            <a:off x="4411983" y="2875754"/>
            <a:ext cx="305952" cy="304864"/>
            <a:chOff x="-15875" y="-1587"/>
            <a:chExt cx="4014788" cy="4000501"/>
          </a:xfrm>
          <a:solidFill>
            <a:schemeClr val="bg1"/>
          </a:solidFill>
        </p:grpSpPr>
        <p:sp>
          <p:nvSpPr>
            <p:cNvPr id="204" name="Freeform 5"/>
            <p:cNvSpPr>
              <a:spLocks noEditPoints="1"/>
            </p:cNvSpPr>
            <p:nvPr/>
          </p:nvSpPr>
          <p:spPr bwMode="auto">
            <a:xfrm>
              <a:off x="-15875" y="374651"/>
              <a:ext cx="3657600" cy="3624263"/>
            </a:xfrm>
            <a:custGeom>
              <a:avLst/>
              <a:gdLst>
                <a:gd name="T0" fmla="*/ 692 w 973"/>
                <a:gd name="T1" fmla="*/ 24 h 964"/>
                <a:gd name="T2" fmla="*/ 633 w 973"/>
                <a:gd name="T3" fmla="*/ 0 h 964"/>
                <a:gd name="T4" fmla="*/ 574 w 973"/>
                <a:gd name="T5" fmla="*/ 24 h 964"/>
                <a:gd name="T6" fmla="*/ 527 w 973"/>
                <a:gd name="T7" fmla="*/ 71 h 964"/>
                <a:gd name="T8" fmla="*/ 503 w 973"/>
                <a:gd name="T9" fmla="*/ 130 h 964"/>
                <a:gd name="T10" fmla="*/ 515 w 973"/>
                <a:gd name="T11" fmla="*/ 174 h 964"/>
                <a:gd name="T12" fmla="*/ 64 w 973"/>
                <a:gd name="T13" fmla="*/ 354 h 964"/>
                <a:gd name="T14" fmla="*/ 6 w 973"/>
                <a:gd name="T15" fmla="*/ 427 h 964"/>
                <a:gd name="T16" fmla="*/ 33 w 973"/>
                <a:gd name="T17" fmla="*/ 517 h 964"/>
                <a:gd name="T18" fmla="*/ 456 w 973"/>
                <a:gd name="T19" fmla="*/ 935 h 964"/>
                <a:gd name="T20" fmla="*/ 524 w 973"/>
                <a:gd name="T21" fmla="*/ 964 h 964"/>
                <a:gd name="T22" fmla="*/ 527 w 973"/>
                <a:gd name="T23" fmla="*/ 964 h 964"/>
                <a:gd name="T24" fmla="*/ 547 w 973"/>
                <a:gd name="T25" fmla="*/ 962 h 964"/>
                <a:gd name="T26" fmla="*/ 620 w 973"/>
                <a:gd name="T27" fmla="*/ 901 h 964"/>
                <a:gd name="T28" fmla="*/ 797 w 973"/>
                <a:gd name="T29" fmla="*/ 456 h 964"/>
                <a:gd name="T30" fmla="*/ 843 w 973"/>
                <a:gd name="T31" fmla="*/ 470 h 964"/>
                <a:gd name="T32" fmla="*/ 902 w 973"/>
                <a:gd name="T33" fmla="*/ 446 h 964"/>
                <a:gd name="T34" fmla="*/ 948 w 973"/>
                <a:gd name="T35" fmla="*/ 399 h 964"/>
                <a:gd name="T36" fmla="*/ 973 w 973"/>
                <a:gd name="T37" fmla="*/ 340 h 964"/>
                <a:gd name="T38" fmla="*/ 949 w 973"/>
                <a:gd name="T39" fmla="*/ 281 h 964"/>
                <a:gd name="T40" fmla="*/ 692 w 973"/>
                <a:gd name="T41" fmla="*/ 24 h 964"/>
                <a:gd name="T42" fmla="*/ 558 w 973"/>
                <a:gd name="T43" fmla="*/ 876 h 964"/>
                <a:gd name="T44" fmla="*/ 534 w 973"/>
                <a:gd name="T45" fmla="*/ 897 h 964"/>
                <a:gd name="T46" fmla="*/ 526 w 973"/>
                <a:gd name="T47" fmla="*/ 898 h 964"/>
                <a:gd name="T48" fmla="*/ 503 w 973"/>
                <a:gd name="T49" fmla="*/ 888 h 964"/>
                <a:gd name="T50" fmla="*/ 80 w 973"/>
                <a:gd name="T51" fmla="*/ 469 h 964"/>
                <a:gd name="T52" fmla="*/ 71 w 973"/>
                <a:gd name="T53" fmla="*/ 440 h 964"/>
                <a:gd name="T54" fmla="*/ 90 w 973"/>
                <a:gd name="T55" fmla="*/ 415 h 964"/>
                <a:gd name="T56" fmla="*/ 297 w 973"/>
                <a:gd name="T57" fmla="*/ 332 h 964"/>
                <a:gd name="T58" fmla="*/ 715 w 973"/>
                <a:gd name="T59" fmla="*/ 483 h 964"/>
                <a:gd name="T60" fmla="*/ 558 w 973"/>
                <a:gd name="T61" fmla="*/ 876 h 964"/>
                <a:gd name="T62" fmla="*/ 901 w 973"/>
                <a:gd name="T63" fmla="*/ 352 h 964"/>
                <a:gd name="T64" fmla="*/ 855 w 973"/>
                <a:gd name="T65" fmla="*/ 399 h 964"/>
                <a:gd name="T66" fmla="*/ 831 w 973"/>
                <a:gd name="T67" fmla="*/ 399 h 964"/>
                <a:gd name="T68" fmla="*/ 772 w 973"/>
                <a:gd name="T69" fmla="*/ 340 h 964"/>
                <a:gd name="T70" fmla="*/ 725 w 973"/>
                <a:gd name="T71" fmla="*/ 459 h 964"/>
                <a:gd name="T72" fmla="*/ 729 w 973"/>
                <a:gd name="T73" fmla="*/ 449 h 964"/>
                <a:gd name="T74" fmla="*/ 435 w 973"/>
                <a:gd name="T75" fmla="*/ 325 h 964"/>
                <a:gd name="T76" fmla="*/ 349 w 973"/>
                <a:gd name="T77" fmla="*/ 312 h 964"/>
                <a:gd name="T78" fmla="*/ 631 w 973"/>
                <a:gd name="T79" fmla="*/ 199 h 964"/>
                <a:gd name="T80" fmla="*/ 574 w 973"/>
                <a:gd name="T81" fmla="*/ 142 h 964"/>
                <a:gd name="T82" fmla="*/ 574 w 973"/>
                <a:gd name="T83" fmla="*/ 118 h 964"/>
                <a:gd name="T84" fmla="*/ 621 w 973"/>
                <a:gd name="T85" fmla="*/ 71 h 964"/>
                <a:gd name="T86" fmla="*/ 645 w 973"/>
                <a:gd name="T87" fmla="*/ 71 h 964"/>
                <a:gd name="T88" fmla="*/ 901 w 973"/>
                <a:gd name="T89" fmla="*/ 328 h 964"/>
                <a:gd name="T90" fmla="*/ 901 w 973"/>
                <a:gd name="T91" fmla="*/ 352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73" h="964">
                  <a:moveTo>
                    <a:pt x="692" y="24"/>
                  </a:moveTo>
                  <a:cubicBezTo>
                    <a:pt x="676" y="8"/>
                    <a:pt x="655" y="0"/>
                    <a:pt x="633" y="0"/>
                  </a:cubicBezTo>
                  <a:cubicBezTo>
                    <a:pt x="611" y="0"/>
                    <a:pt x="590" y="8"/>
                    <a:pt x="574" y="24"/>
                  </a:cubicBezTo>
                  <a:cubicBezTo>
                    <a:pt x="527" y="71"/>
                    <a:pt x="527" y="71"/>
                    <a:pt x="527" y="71"/>
                  </a:cubicBezTo>
                  <a:cubicBezTo>
                    <a:pt x="511" y="87"/>
                    <a:pt x="503" y="108"/>
                    <a:pt x="503" y="130"/>
                  </a:cubicBezTo>
                  <a:cubicBezTo>
                    <a:pt x="503" y="146"/>
                    <a:pt x="507" y="161"/>
                    <a:pt x="515" y="174"/>
                  </a:cubicBezTo>
                  <a:cubicBezTo>
                    <a:pt x="64" y="354"/>
                    <a:pt x="64" y="354"/>
                    <a:pt x="64" y="354"/>
                  </a:cubicBezTo>
                  <a:cubicBezTo>
                    <a:pt x="33" y="368"/>
                    <a:pt x="12" y="395"/>
                    <a:pt x="6" y="427"/>
                  </a:cubicBezTo>
                  <a:cubicBezTo>
                    <a:pt x="0" y="460"/>
                    <a:pt x="10" y="493"/>
                    <a:pt x="33" y="517"/>
                  </a:cubicBezTo>
                  <a:cubicBezTo>
                    <a:pt x="456" y="935"/>
                    <a:pt x="456" y="935"/>
                    <a:pt x="456" y="935"/>
                  </a:cubicBezTo>
                  <a:cubicBezTo>
                    <a:pt x="475" y="953"/>
                    <a:pt x="499" y="963"/>
                    <a:pt x="524" y="964"/>
                  </a:cubicBezTo>
                  <a:cubicBezTo>
                    <a:pt x="525" y="964"/>
                    <a:pt x="526" y="964"/>
                    <a:pt x="527" y="964"/>
                  </a:cubicBezTo>
                  <a:cubicBezTo>
                    <a:pt x="534" y="964"/>
                    <a:pt x="540" y="963"/>
                    <a:pt x="547" y="962"/>
                  </a:cubicBezTo>
                  <a:cubicBezTo>
                    <a:pt x="580" y="955"/>
                    <a:pt x="607" y="932"/>
                    <a:pt x="620" y="901"/>
                  </a:cubicBezTo>
                  <a:cubicBezTo>
                    <a:pt x="797" y="456"/>
                    <a:pt x="797" y="456"/>
                    <a:pt x="797" y="456"/>
                  </a:cubicBezTo>
                  <a:cubicBezTo>
                    <a:pt x="811" y="465"/>
                    <a:pt x="826" y="470"/>
                    <a:pt x="843" y="470"/>
                  </a:cubicBezTo>
                  <a:cubicBezTo>
                    <a:pt x="865" y="470"/>
                    <a:pt x="886" y="461"/>
                    <a:pt x="902" y="446"/>
                  </a:cubicBezTo>
                  <a:cubicBezTo>
                    <a:pt x="948" y="399"/>
                    <a:pt x="948" y="399"/>
                    <a:pt x="948" y="399"/>
                  </a:cubicBezTo>
                  <a:cubicBezTo>
                    <a:pt x="964" y="383"/>
                    <a:pt x="973" y="362"/>
                    <a:pt x="973" y="340"/>
                  </a:cubicBezTo>
                  <a:cubicBezTo>
                    <a:pt x="973" y="317"/>
                    <a:pt x="964" y="297"/>
                    <a:pt x="949" y="281"/>
                  </a:cubicBezTo>
                  <a:lnTo>
                    <a:pt x="692" y="24"/>
                  </a:lnTo>
                  <a:close/>
                  <a:moveTo>
                    <a:pt x="558" y="876"/>
                  </a:moveTo>
                  <a:cubicBezTo>
                    <a:pt x="554" y="887"/>
                    <a:pt x="545" y="895"/>
                    <a:pt x="534" y="897"/>
                  </a:cubicBezTo>
                  <a:cubicBezTo>
                    <a:pt x="531" y="897"/>
                    <a:pt x="529" y="898"/>
                    <a:pt x="526" y="898"/>
                  </a:cubicBezTo>
                  <a:cubicBezTo>
                    <a:pt x="518" y="897"/>
                    <a:pt x="510" y="894"/>
                    <a:pt x="503" y="888"/>
                  </a:cubicBezTo>
                  <a:cubicBezTo>
                    <a:pt x="80" y="469"/>
                    <a:pt x="80" y="469"/>
                    <a:pt x="80" y="469"/>
                  </a:cubicBezTo>
                  <a:cubicBezTo>
                    <a:pt x="72" y="461"/>
                    <a:pt x="69" y="450"/>
                    <a:pt x="71" y="440"/>
                  </a:cubicBezTo>
                  <a:cubicBezTo>
                    <a:pt x="73" y="429"/>
                    <a:pt x="80" y="420"/>
                    <a:pt x="90" y="415"/>
                  </a:cubicBezTo>
                  <a:cubicBezTo>
                    <a:pt x="297" y="332"/>
                    <a:pt x="297" y="332"/>
                    <a:pt x="297" y="332"/>
                  </a:cubicBezTo>
                  <a:cubicBezTo>
                    <a:pt x="436" y="379"/>
                    <a:pt x="576" y="334"/>
                    <a:pt x="715" y="483"/>
                  </a:cubicBezTo>
                  <a:lnTo>
                    <a:pt x="558" y="876"/>
                  </a:lnTo>
                  <a:close/>
                  <a:moveTo>
                    <a:pt x="901" y="352"/>
                  </a:moveTo>
                  <a:cubicBezTo>
                    <a:pt x="855" y="399"/>
                    <a:pt x="855" y="399"/>
                    <a:pt x="855" y="399"/>
                  </a:cubicBezTo>
                  <a:cubicBezTo>
                    <a:pt x="848" y="405"/>
                    <a:pt x="837" y="405"/>
                    <a:pt x="831" y="399"/>
                  </a:cubicBezTo>
                  <a:cubicBezTo>
                    <a:pt x="772" y="340"/>
                    <a:pt x="772" y="340"/>
                    <a:pt x="772" y="340"/>
                  </a:cubicBezTo>
                  <a:cubicBezTo>
                    <a:pt x="725" y="459"/>
                    <a:pt x="725" y="459"/>
                    <a:pt x="725" y="459"/>
                  </a:cubicBezTo>
                  <a:cubicBezTo>
                    <a:pt x="729" y="449"/>
                    <a:pt x="729" y="449"/>
                    <a:pt x="729" y="449"/>
                  </a:cubicBezTo>
                  <a:cubicBezTo>
                    <a:pt x="628" y="349"/>
                    <a:pt x="527" y="337"/>
                    <a:pt x="435" y="325"/>
                  </a:cubicBezTo>
                  <a:cubicBezTo>
                    <a:pt x="406" y="322"/>
                    <a:pt x="377" y="318"/>
                    <a:pt x="349" y="312"/>
                  </a:cubicBezTo>
                  <a:cubicBezTo>
                    <a:pt x="631" y="199"/>
                    <a:pt x="631" y="199"/>
                    <a:pt x="631" y="199"/>
                  </a:cubicBezTo>
                  <a:cubicBezTo>
                    <a:pt x="574" y="142"/>
                    <a:pt x="574" y="142"/>
                    <a:pt x="574" y="142"/>
                  </a:cubicBezTo>
                  <a:cubicBezTo>
                    <a:pt x="568" y="135"/>
                    <a:pt x="568" y="125"/>
                    <a:pt x="574" y="118"/>
                  </a:cubicBezTo>
                  <a:cubicBezTo>
                    <a:pt x="621" y="71"/>
                    <a:pt x="621" y="71"/>
                    <a:pt x="621" y="71"/>
                  </a:cubicBezTo>
                  <a:cubicBezTo>
                    <a:pt x="628" y="65"/>
                    <a:pt x="638" y="65"/>
                    <a:pt x="645" y="71"/>
                  </a:cubicBezTo>
                  <a:cubicBezTo>
                    <a:pt x="901" y="328"/>
                    <a:pt x="901" y="328"/>
                    <a:pt x="901" y="328"/>
                  </a:cubicBezTo>
                  <a:cubicBezTo>
                    <a:pt x="908" y="335"/>
                    <a:pt x="908" y="345"/>
                    <a:pt x="901" y="3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5" name="Freeform 6"/>
            <p:cNvSpPr>
              <a:spLocks noEditPoints="1"/>
            </p:cNvSpPr>
            <p:nvPr/>
          </p:nvSpPr>
          <p:spPr bwMode="auto">
            <a:xfrm>
              <a:off x="1751013" y="1998663"/>
              <a:ext cx="623888" cy="623888"/>
            </a:xfrm>
            <a:custGeom>
              <a:avLst/>
              <a:gdLst>
                <a:gd name="T0" fmla="*/ 83 w 166"/>
                <a:gd name="T1" fmla="*/ 166 h 166"/>
                <a:gd name="T2" fmla="*/ 166 w 166"/>
                <a:gd name="T3" fmla="*/ 83 h 166"/>
                <a:gd name="T4" fmla="*/ 83 w 166"/>
                <a:gd name="T5" fmla="*/ 0 h 166"/>
                <a:gd name="T6" fmla="*/ 0 w 166"/>
                <a:gd name="T7" fmla="*/ 83 h 166"/>
                <a:gd name="T8" fmla="*/ 83 w 166"/>
                <a:gd name="T9" fmla="*/ 166 h 166"/>
                <a:gd name="T10" fmla="*/ 83 w 166"/>
                <a:gd name="T11" fmla="*/ 33 h 166"/>
                <a:gd name="T12" fmla="*/ 133 w 166"/>
                <a:gd name="T13" fmla="*/ 83 h 166"/>
                <a:gd name="T14" fmla="*/ 83 w 166"/>
                <a:gd name="T15" fmla="*/ 133 h 166"/>
                <a:gd name="T16" fmla="*/ 33 w 166"/>
                <a:gd name="T17" fmla="*/ 83 h 166"/>
                <a:gd name="T18" fmla="*/ 83 w 166"/>
                <a:gd name="T19" fmla="*/ 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166"/>
                  </a:moveTo>
                  <a:cubicBezTo>
                    <a:pt x="128" y="166"/>
                    <a:pt x="166" y="129"/>
                    <a:pt x="166" y="83"/>
                  </a:cubicBezTo>
                  <a:cubicBezTo>
                    <a:pt x="166" y="37"/>
                    <a:pt x="128" y="0"/>
                    <a:pt x="83" y="0"/>
                  </a:cubicBez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lose/>
                  <a:moveTo>
                    <a:pt x="83" y="33"/>
                  </a:move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6" name="Freeform 7"/>
            <p:cNvSpPr>
              <a:spLocks noEditPoints="1"/>
            </p:cNvSpPr>
            <p:nvPr/>
          </p:nvSpPr>
          <p:spPr bwMode="auto">
            <a:xfrm>
              <a:off x="3375025" y="-1587"/>
              <a:ext cx="623888" cy="623888"/>
            </a:xfrm>
            <a:custGeom>
              <a:avLst/>
              <a:gdLst>
                <a:gd name="T0" fmla="*/ 83 w 166"/>
                <a:gd name="T1" fmla="*/ 0 h 166"/>
                <a:gd name="T2" fmla="*/ 0 w 166"/>
                <a:gd name="T3" fmla="*/ 83 h 166"/>
                <a:gd name="T4" fmla="*/ 83 w 166"/>
                <a:gd name="T5" fmla="*/ 166 h 166"/>
                <a:gd name="T6" fmla="*/ 166 w 166"/>
                <a:gd name="T7" fmla="*/ 83 h 166"/>
                <a:gd name="T8" fmla="*/ 83 w 166"/>
                <a:gd name="T9" fmla="*/ 0 h 166"/>
                <a:gd name="T10" fmla="*/ 83 w 166"/>
                <a:gd name="T11" fmla="*/ 133 h 166"/>
                <a:gd name="T12" fmla="*/ 33 w 166"/>
                <a:gd name="T13" fmla="*/ 83 h 166"/>
                <a:gd name="T14" fmla="*/ 83 w 166"/>
                <a:gd name="T15" fmla="*/ 33 h 166"/>
                <a:gd name="T16" fmla="*/ 133 w 166"/>
                <a:gd name="T17" fmla="*/ 83 h 166"/>
                <a:gd name="T18" fmla="*/ 83 w 166"/>
                <a:gd name="T19" fmla="*/ 1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0"/>
                  </a:move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ubicBezTo>
                    <a:pt x="129" y="166"/>
                    <a:pt x="166" y="129"/>
                    <a:pt x="166" y="83"/>
                  </a:cubicBezTo>
                  <a:cubicBezTo>
                    <a:pt x="166" y="37"/>
                    <a:pt x="129" y="0"/>
                    <a:pt x="83" y="0"/>
                  </a:cubicBezTo>
                  <a:close/>
                  <a:moveTo>
                    <a:pt x="83" y="133"/>
                  </a:move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7" name="Freeform 8"/>
            <p:cNvSpPr>
              <a:spLocks noEditPoints="1"/>
            </p:cNvSpPr>
            <p:nvPr/>
          </p:nvSpPr>
          <p:spPr bwMode="auto">
            <a:xfrm>
              <a:off x="1000125" y="1874838"/>
              <a:ext cx="500063" cy="500063"/>
            </a:xfrm>
            <a:custGeom>
              <a:avLst/>
              <a:gdLst>
                <a:gd name="T0" fmla="*/ 0 w 133"/>
                <a:gd name="T1" fmla="*/ 66 h 133"/>
                <a:gd name="T2" fmla="*/ 67 w 133"/>
                <a:gd name="T3" fmla="*/ 133 h 133"/>
                <a:gd name="T4" fmla="*/ 133 w 133"/>
                <a:gd name="T5" fmla="*/ 66 h 133"/>
                <a:gd name="T6" fmla="*/ 67 w 133"/>
                <a:gd name="T7" fmla="*/ 0 h 133"/>
                <a:gd name="T8" fmla="*/ 0 w 133"/>
                <a:gd name="T9" fmla="*/ 66 h 133"/>
                <a:gd name="T10" fmla="*/ 67 w 133"/>
                <a:gd name="T11" fmla="*/ 33 h 133"/>
                <a:gd name="T12" fmla="*/ 100 w 133"/>
                <a:gd name="T13" fmla="*/ 66 h 133"/>
                <a:gd name="T14" fmla="*/ 67 w 133"/>
                <a:gd name="T15" fmla="*/ 100 h 133"/>
                <a:gd name="T16" fmla="*/ 33 w 133"/>
                <a:gd name="T17" fmla="*/ 66 h 133"/>
                <a:gd name="T18" fmla="*/ 67 w 133"/>
                <a:gd name="T19" fmla="*/ 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33">
                  <a:moveTo>
                    <a:pt x="0" y="66"/>
                  </a:move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lose/>
                  <a:moveTo>
                    <a:pt x="67" y="33"/>
                  </a:moveTo>
                  <a:cubicBezTo>
                    <a:pt x="85" y="33"/>
                    <a:pt x="100" y="48"/>
                    <a:pt x="100" y="66"/>
                  </a:cubicBezTo>
                  <a:cubicBezTo>
                    <a:pt x="100" y="85"/>
                    <a:pt x="85" y="100"/>
                    <a:pt x="67" y="100"/>
                  </a:cubicBezTo>
                  <a:cubicBezTo>
                    <a:pt x="48" y="100"/>
                    <a:pt x="33" y="85"/>
                    <a:pt x="33" y="66"/>
                  </a:cubicBezTo>
                  <a:cubicBezTo>
                    <a:pt x="33" y="48"/>
                    <a:pt x="48" y="33"/>
                    <a:pt x="67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8" name="Oval 9"/>
            <p:cNvSpPr>
              <a:spLocks noChangeArrowheads="1"/>
            </p:cNvSpPr>
            <p:nvPr/>
          </p:nvSpPr>
          <p:spPr bwMode="auto">
            <a:xfrm>
              <a:off x="1500188" y="2751138"/>
              <a:ext cx="250825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9" name="Oval 10"/>
            <p:cNvSpPr>
              <a:spLocks noChangeArrowheads="1"/>
            </p:cNvSpPr>
            <p:nvPr/>
          </p:nvSpPr>
          <p:spPr bwMode="auto">
            <a:xfrm>
              <a:off x="3498850" y="874713"/>
              <a:ext cx="252413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2" name="Group 61"/>
          <p:cNvGrpSpPr/>
          <p:nvPr/>
        </p:nvGrpSpPr>
        <p:grpSpPr>
          <a:xfrm>
            <a:off x="5248930" y="3782975"/>
            <a:ext cx="258490" cy="243094"/>
            <a:chOff x="-1587" y="-3175"/>
            <a:chExt cx="506412" cy="476250"/>
          </a:xfrm>
          <a:solidFill>
            <a:schemeClr val="bg1"/>
          </a:solidFill>
        </p:grpSpPr>
        <p:sp>
          <p:nvSpPr>
            <p:cNvPr id="213" name="Oval 14"/>
            <p:cNvSpPr>
              <a:spLocks noChangeArrowheads="1"/>
            </p:cNvSpPr>
            <p:nvPr/>
          </p:nvSpPr>
          <p:spPr bwMode="auto">
            <a:xfrm>
              <a:off x="244475" y="257175"/>
              <a:ext cx="60325" cy="6191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14" name="Freeform 15"/>
            <p:cNvSpPr>
              <a:spLocks noEditPoints="1"/>
            </p:cNvSpPr>
            <p:nvPr/>
          </p:nvSpPr>
          <p:spPr bwMode="auto">
            <a:xfrm>
              <a:off x="-1587" y="-3175"/>
              <a:ext cx="506412" cy="476250"/>
            </a:xfrm>
            <a:custGeom>
              <a:avLst/>
              <a:gdLst>
                <a:gd name="T0" fmla="*/ 116 w 132"/>
                <a:gd name="T1" fmla="*/ 48 h 124"/>
                <a:gd name="T2" fmla="*/ 116 w 132"/>
                <a:gd name="T3" fmla="*/ 22 h 124"/>
                <a:gd name="T4" fmla="*/ 104 w 132"/>
                <a:gd name="T5" fmla="*/ 0 h 124"/>
                <a:gd name="T6" fmla="*/ 22 w 132"/>
                <a:gd name="T7" fmla="*/ 0 h 124"/>
                <a:gd name="T8" fmla="*/ 0 w 132"/>
                <a:gd name="T9" fmla="*/ 102 h 124"/>
                <a:gd name="T10" fmla="*/ 94 w 132"/>
                <a:gd name="T11" fmla="*/ 124 h 124"/>
                <a:gd name="T12" fmla="*/ 116 w 132"/>
                <a:gd name="T13" fmla="*/ 96 h 124"/>
                <a:gd name="T14" fmla="*/ 116 w 132"/>
                <a:gd name="T15" fmla="*/ 48 h 124"/>
                <a:gd name="T16" fmla="*/ 88 w 132"/>
                <a:gd name="T17" fmla="*/ 8 h 124"/>
                <a:gd name="T18" fmla="*/ 108 w 132"/>
                <a:gd name="T19" fmla="*/ 12 h 124"/>
                <a:gd name="T20" fmla="*/ 108 w 132"/>
                <a:gd name="T21" fmla="*/ 24 h 124"/>
                <a:gd name="T22" fmla="*/ 104 w 132"/>
                <a:gd name="T23" fmla="*/ 36 h 124"/>
                <a:gd name="T24" fmla="*/ 104 w 132"/>
                <a:gd name="T25" fmla="*/ 32 h 124"/>
                <a:gd name="T26" fmla="*/ 104 w 132"/>
                <a:gd name="T27" fmla="*/ 16 h 124"/>
                <a:gd name="T28" fmla="*/ 16 w 132"/>
                <a:gd name="T29" fmla="*/ 12 h 124"/>
                <a:gd name="T30" fmla="*/ 12 w 132"/>
                <a:gd name="T31" fmla="*/ 24 h 124"/>
                <a:gd name="T32" fmla="*/ 8 w 132"/>
                <a:gd name="T33" fmla="*/ 22 h 124"/>
                <a:gd name="T34" fmla="*/ 100 w 132"/>
                <a:gd name="T35" fmla="*/ 20 h 124"/>
                <a:gd name="T36" fmla="*/ 16 w 132"/>
                <a:gd name="T37" fmla="*/ 16 h 124"/>
                <a:gd name="T38" fmla="*/ 100 w 132"/>
                <a:gd name="T39" fmla="*/ 20 h 124"/>
                <a:gd name="T40" fmla="*/ 100 w 132"/>
                <a:gd name="T41" fmla="*/ 28 h 124"/>
                <a:gd name="T42" fmla="*/ 16 w 132"/>
                <a:gd name="T43" fmla="*/ 24 h 124"/>
                <a:gd name="T44" fmla="*/ 100 w 132"/>
                <a:gd name="T45" fmla="*/ 32 h 124"/>
                <a:gd name="T46" fmla="*/ 88 w 132"/>
                <a:gd name="T47" fmla="*/ 36 h 124"/>
                <a:gd name="T48" fmla="*/ 16 w 132"/>
                <a:gd name="T49" fmla="*/ 35 h 124"/>
                <a:gd name="T50" fmla="*/ 100 w 132"/>
                <a:gd name="T51" fmla="*/ 32 h 124"/>
                <a:gd name="T52" fmla="*/ 94 w 132"/>
                <a:gd name="T53" fmla="*/ 116 h 124"/>
                <a:gd name="T54" fmla="*/ 8 w 132"/>
                <a:gd name="T55" fmla="*/ 102 h 124"/>
                <a:gd name="T56" fmla="*/ 22 w 132"/>
                <a:gd name="T57" fmla="*/ 44 h 124"/>
                <a:gd name="T58" fmla="*/ 104 w 132"/>
                <a:gd name="T59" fmla="*/ 44 h 124"/>
                <a:gd name="T60" fmla="*/ 108 w 132"/>
                <a:gd name="T61" fmla="*/ 56 h 124"/>
                <a:gd name="T62" fmla="*/ 52 w 132"/>
                <a:gd name="T63" fmla="*/ 76 h 124"/>
                <a:gd name="T64" fmla="*/ 108 w 132"/>
                <a:gd name="T65" fmla="*/ 96 h 124"/>
                <a:gd name="T66" fmla="*/ 113 w 132"/>
                <a:gd name="T67" fmla="*/ 88 h 124"/>
                <a:gd name="T68" fmla="*/ 60 w 132"/>
                <a:gd name="T69" fmla="*/ 76 h 124"/>
                <a:gd name="T70" fmla="*/ 108 w 132"/>
                <a:gd name="T71" fmla="*/ 64 h 124"/>
                <a:gd name="T72" fmla="*/ 115 w 132"/>
                <a:gd name="T73" fmla="*/ 59 h 124"/>
                <a:gd name="T74" fmla="*/ 120 w 132"/>
                <a:gd name="T75" fmla="*/ 7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24"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5"/>
                    <a:pt x="111" y="0"/>
                    <a:pt x="104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4"/>
                    <a:pt x="10" y="124"/>
                    <a:pt x="22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106" y="124"/>
                    <a:pt x="116" y="114"/>
                    <a:pt x="116" y="102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32" y="84"/>
                    <a:pt x="132" y="60"/>
                    <a:pt x="116" y="48"/>
                  </a:cubicBezTo>
                  <a:close/>
                  <a:moveTo>
                    <a:pt x="22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8" y="10"/>
                    <a:pt x="108" y="1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7" y="36"/>
                    <a:pt x="105" y="36"/>
                    <a:pt x="104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4"/>
                    <a:pt x="102" y="12"/>
                    <a:pt x="100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4" y="12"/>
                    <a:pt x="12" y="14"/>
                    <a:pt x="12" y="16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0" y="29"/>
                    <a:pt x="8" y="26"/>
                    <a:pt x="8" y="22"/>
                  </a:cubicBezTo>
                  <a:cubicBezTo>
                    <a:pt x="8" y="14"/>
                    <a:pt x="14" y="8"/>
                    <a:pt x="22" y="8"/>
                  </a:cubicBezTo>
                  <a:close/>
                  <a:moveTo>
                    <a:pt x="100" y="20"/>
                  </a:moveTo>
                  <a:cubicBezTo>
                    <a:pt x="16" y="20"/>
                    <a:pt x="16" y="20"/>
                    <a:pt x="16" y="20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00" y="16"/>
                    <a:pt x="100" y="16"/>
                    <a:pt x="100" y="16"/>
                  </a:cubicBezTo>
                  <a:lnTo>
                    <a:pt x="100" y="20"/>
                  </a:lnTo>
                  <a:close/>
                  <a:moveTo>
                    <a:pt x="100" y="24"/>
                  </a:moveTo>
                  <a:cubicBezTo>
                    <a:pt x="100" y="28"/>
                    <a:pt x="100" y="28"/>
                    <a:pt x="10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4"/>
                    <a:pt x="16" y="24"/>
                    <a:pt x="16" y="24"/>
                  </a:cubicBezTo>
                  <a:lnTo>
                    <a:pt x="100" y="24"/>
                  </a:lnTo>
                  <a:close/>
                  <a:moveTo>
                    <a:pt x="100" y="32"/>
                  </a:moveTo>
                  <a:cubicBezTo>
                    <a:pt x="100" y="36"/>
                    <a:pt x="100" y="36"/>
                    <a:pt x="100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36"/>
                    <a:pt x="18" y="35"/>
                    <a:pt x="16" y="35"/>
                  </a:cubicBezTo>
                  <a:cubicBezTo>
                    <a:pt x="16" y="32"/>
                    <a:pt x="16" y="32"/>
                    <a:pt x="16" y="32"/>
                  </a:cubicBezTo>
                  <a:lnTo>
                    <a:pt x="100" y="32"/>
                  </a:lnTo>
                  <a:close/>
                  <a:moveTo>
                    <a:pt x="108" y="102"/>
                  </a:moveTo>
                  <a:cubicBezTo>
                    <a:pt x="108" y="110"/>
                    <a:pt x="102" y="116"/>
                    <a:pt x="94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14" y="116"/>
                    <a:pt x="8" y="110"/>
                    <a:pt x="8" y="102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12" y="42"/>
                    <a:pt x="17" y="44"/>
                    <a:pt x="22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6" y="44"/>
                    <a:pt x="108" y="46"/>
                    <a:pt x="108" y="48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61" y="56"/>
                    <a:pt x="52" y="65"/>
                    <a:pt x="52" y="76"/>
                  </a:cubicBezTo>
                  <a:cubicBezTo>
                    <a:pt x="52" y="87"/>
                    <a:pt x="61" y="96"/>
                    <a:pt x="72" y="96"/>
                  </a:cubicBezTo>
                  <a:cubicBezTo>
                    <a:pt x="108" y="96"/>
                    <a:pt x="108" y="96"/>
                    <a:pt x="108" y="96"/>
                  </a:cubicBezTo>
                  <a:lnTo>
                    <a:pt x="108" y="102"/>
                  </a:lnTo>
                  <a:close/>
                  <a:moveTo>
                    <a:pt x="113" y="88"/>
                  </a:moveTo>
                  <a:cubicBezTo>
                    <a:pt x="72" y="88"/>
                    <a:pt x="72" y="88"/>
                    <a:pt x="72" y="88"/>
                  </a:cubicBezTo>
                  <a:cubicBezTo>
                    <a:pt x="65" y="88"/>
                    <a:pt x="60" y="83"/>
                    <a:pt x="60" y="76"/>
                  </a:cubicBezTo>
                  <a:cubicBezTo>
                    <a:pt x="60" y="69"/>
                    <a:pt x="65" y="64"/>
                    <a:pt x="72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10" y="64"/>
                    <a:pt x="113" y="63"/>
                    <a:pt x="114" y="61"/>
                  </a:cubicBezTo>
                  <a:cubicBezTo>
                    <a:pt x="115" y="60"/>
                    <a:pt x="115" y="60"/>
                    <a:pt x="115" y="59"/>
                  </a:cubicBezTo>
                  <a:cubicBezTo>
                    <a:pt x="115" y="59"/>
                    <a:pt x="116" y="59"/>
                    <a:pt x="116" y="59"/>
                  </a:cubicBezTo>
                  <a:cubicBezTo>
                    <a:pt x="118" y="62"/>
                    <a:pt x="120" y="67"/>
                    <a:pt x="120" y="72"/>
                  </a:cubicBezTo>
                  <a:cubicBezTo>
                    <a:pt x="120" y="78"/>
                    <a:pt x="118" y="84"/>
                    <a:pt x="113" y="8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7" name="Group 64"/>
          <p:cNvGrpSpPr/>
          <p:nvPr/>
        </p:nvGrpSpPr>
        <p:grpSpPr>
          <a:xfrm>
            <a:off x="5723896" y="2457074"/>
            <a:ext cx="408587" cy="408763"/>
            <a:chOff x="-1587" y="-3175"/>
            <a:chExt cx="3670300" cy="3671888"/>
          </a:xfrm>
          <a:solidFill>
            <a:schemeClr val="bg1"/>
          </a:solidFill>
        </p:grpSpPr>
        <p:sp>
          <p:nvSpPr>
            <p:cNvPr id="218" name="Freeform 24"/>
            <p:cNvSpPr>
              <a:spLocks noEditPoints="1"/>
            </p:cNvSpPr>
            <p:nvPr/>
          </p:nvSpPr>
          <p:spPr bwMode="auto">
            <a:xfrm>
              <a:off x="-1587" y="-3175"/>
              <a:ext cx="3670300" cy="3671888"/>
            </a:xfrm>
            <a:custGeom>
              <a:avLst/>
              <a:gdLst>
                <a:gd name="T0" fmla="*/ 631 w 976"/>
                <a:gd name="T1" fmla="*/ 306 h 976"/>
                <a:gd name="T2" fmla="*/ 488 w 976"/>
                <a:gd name="T3" fmla="*/ 0 h 976"/>
                <a:gd name="T4" fmla="*/ 275 w 976"/>
                <a:gd name="T5" fmla="*/ 312 h 976"/>
                <a:gd name="T6" fmla="*/ 244 w 976"/>
                <a:gd name="T7" fmla="*/ 329 h 976"/>
                <a:gd name="T8" fmla="*/ 92 w 976"/>
                <a:gd name="T9" fmla="*/ 305 h 976"/>
                <a:gd name="T10" fmla="*/ 0 w 976"/>
                <a:gd name="T11" fmla="*/ 885 h 976"/>
                <a:gd name="T12" fmla="*/ 183 w 976"/>
                <a:gd name="T13" fmla="*/ 976 h 976"/>
                <a:gd name="T14" fmla="*/ 266 w 976"/>
                <a:gd name="T15" fmla="*/ 924 h 976"/>
                <a:gd name="T16" fmla="*/ 275 w 976"/>
                <a:gd name="T17" fmla="*/ 926 h 976"/>
                <a:gd name="T18" fmla="*/ 580 w 976"/>
                <a:gd name="T19" fmla="*/ 976 h 976"/>
                <a:gd name="T20" fmla="*/ 856 w 976"/>
                <a:gd name="T21" fmla="*/ 917 h 976"/>
                <a:gd name="T22" fmla="*/ 870 w 976"/>
                <a:gd name="T23" fmla="*/ 831 h 976"/>
                <a:gd name="T24" fmla="*/ 920 w 976"/>
                <a:gd name="T25" fmla="*/ 669 h 976"/>
                <a:gd name="T26" fmla="*/ 949 w 976"/>
                <a:gd name="T27" fmla="*/ 512 h 976"/>
                <a:gd name="T28" fmla="*/ 976 w 976"/>
                <a:gd name="T29" fmla="*/ 439 h 976"/>
                <a:gd name="T30" fmla="*/ 890 w 976"/>
                <a:gd name="T31" fmla="*/ 319 h 976"/>
                <a:gd name="T32" fmla="*/ 183 w 976"/>
                <a:gd name="T33" fmla="*/ 915 h 976"/>
                <a:gd name="T34" fmla="*/ 61 w 976"/>
                <a:gd name="T35" fmla="*/ 885 h 976"/>
                <a:gd name="T36" fmla="*/ 92 w 976"/>
                <a:gd name="T37" fmla="*/ 366 h 976"/>
                <a:gd name="T38" fmla="*/ 214 w 976"/>
                <a:gd name="T39" fmla="*/ 397 h 976"/>
                <a:gd name="T40" fmla="*/ 914 w 976"/>
                <a:gd name="T41" fmla="*/ 443 h 976"/>
                <a:gd name="T42" fmla="*/ 793 w 976"/>
                <a:gd name="T43" fmla="*/ 488 h 976"/>
                <a:gd name="T44" fmla="*/ 793 w 976"/>
                <a:gd name="T45" fmla="*/ 519 h 976"/>
                <a:gd name="T46" fmla="*/ 901 w 976"/>
                <a:gd name="T47" fmla="*/ 575 h 976"/>
                <a:gd name="T48" fmla="*/ 763 w 976"/>
                <a:gd name="T49" fmla="*/ 641 h 976"/>
                <a:gd name="T50" fmla="*/ 763 w 976"/>
                <a:gd name="T51" fmla="*/ 671 h 976"/>
                <a:gd name="T52" fmla="*/ 862 w 976"/>
                <a:gd name="T53" fmla="*/ 734 h 976"/>
                <a:gd name="T54" fmla="*/ 732 w 976"/>
                <a:gd name="T55" fmla="*/ 793 h 976"/>
                <a:gd name="T56" fmla="*/ 732 w 976"/>
                <a:gd name="T57" fmla="*/ 824 h 976"/>
                <a:gd name="T58" fmla="*/ 811 w 976"/>
                <a:gd name="T59" fmla="*/ 866 h 976"/>
                <a:gd name="T60" fmla="*/ 747 w 976"/>
                <a:gd name="T61" fmla="*/ 915 h 976"/>
                <a:gd name="T62" fmla="*/ 411 w 976"/>
                <a:gd name="T63" fmla="*/ 896 h 976"/>
                <a:gd name="T64" fmla="*/ 244 w 976"/>
                <a:gd name="T65" fmla="*/ 835 h 976"/>
                <a:gd name="T66" fmla="*/ 268 w 976"/>
                <a:gd name="T67" fmla="*/ 382 h 976"/>
                <a:gd name="T68" fmla="*/ 458 w 976"/>
                <a:gd name="T69" fmla="*/ 92 h 976"/>
                <a:gd name="T70" fmla="*/ 577 w 976"/>
                <a:gd name="T71" fmla="*/ 206 h 976"/>
                <a:gd name="T72" fmla="*/ 879 w 976"/>
                <a:gd name="T73" fmla="*/ 377 h 976"/>
                <a:gd name="T74" fmla="*/ 914 w 976"/>
                <a:gd name="T75" fmla="*/ 443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6" h="976">
                  <a:moveTo>
                    <a:pt x="890" y="319"/>
                  </a:moveTo>
                  <a:cubicBezTo>
                    <a:pt x="851" y="309"/>
                    <a:pt x="762" y="309"/>
                    <a:pt x="631" y="306"/>
                  </a:cubicBezTo>
                  <a:cubicBezTo>
                    <a:pt x="637" y="277"/>
                    <a:pt x="638" y="252"/>
                    <a:pt x="638" y="206"/>
                  </a:cubicBezTo>
                  <a:cubicBezTo>
                    <a:pt x="638" y="96"/>
                    <a:pt x="559" y="0"/>
                    <a:pt x="488" y="0"/>
                  </a:cubicBezTo>
                  <a:cubicBezTo>
                    <a:pt x="438" y="0"/>
                    <a:pt x="397" y="41"/>
                    <a:pt x="397" y="91"/>
                  </a:cubicBezTo>
                  <a:cubicBezTo>
                    <a:pt x="396" y="152"/>
                    <a:pt x="377" y="258"/>
                    <a:pt x="275" y="312"/>
                  </a:cubicBezTo>
                  <a:cubicBezTo>
                    <a:pt x="267" y="316"/>
                    <a:pt x="246" y="327"/>
                    <a:pt x="242" y="328"/>
                  </a:cubicBezTo>
                  <a:cubicBezTo>
                    <a:pt x="244" y="329"/>
                    <a:pt x="244" y="329"/>
                    <a:pt x="244" y="329"/>
                  </a:cubicBezTo>
                  <a:cubicBezTo>
                    <a:pt x="228" y="316"/>
                    <a:pt x="206" y="305"/>
                    <a:pt x="183" y="305"/>
                  </a:cubicBezTo>
                  <a:cubicBezTo>
                    <a:pt x="92" y="305"/>
                    <a:pt x="92" y="305"/>
                    <a:pt x="92" y="305"/>
                  </a:cubicBezTo>
                  <a:cubicBezTo>
                    <a:pt x="41" y="305"/>
                    <a:pt x="0" y="346"/>
                    <a:pt x="0" y="397"/>
                  </a:cubicBezTo>
                  <a:cubicBezTo>
                    <a:pt x="0" y="885"/>
                    <a:pt x="0" y="885"/>
                    <a:pt x="0" y="885"/>
                  </a:cubicBezTo>
                  <a:cubicBezTo>
                    <a:pt x="0" y="935"/>
                    <a:pt x="41" y="976"/>
                    <a:pt x="92" y="976"/>
                  </a:cubicBezTo>
                  <a:cubicBezTo>
                    <a:pt x="183" y="976"/>
                    <a:pt x="183" y="976"/>
                    <a:pt x="183" y="976"/>
                  </a:cubicBezTo>
                  <a:cubicBezTo>
                    <a:pt x="219" y="976"/>
                    <a:pt x="250" y="954"/>
                    <a:pt x="264" y="923"/>
                  </a:cubicBezTo>
                  <a:cubicBezTo>
                    <a:pt x="265" y="923"/>
                    <a:pt x="265" y="924"/>
                    <a:pt x="266" y="924"/>
                  </a:cubicBezTo>
                  <a:cubicBezTo>
                    <a:pt x="268" y="924"/>
                    <a:pt x="270" y="925"/>
                    <a:pt x="273" y="926"/>
                  </a:cubicBezTo>
                  <a:cubicBezTo>
                    <a:pt x="274" y="926"/>
                    <a:pt x="274" y="926"/>
                    <a:pt x="275" y="926"/>
                  </a:cubicBezTo>
                  <a:cubicBezTo>
                    <a:pt x="292" y="930"/>
                    <a:pt x="326" y="938"/>
                    <a:pt x="398" y="955"/>
                  </a:cubicBezTo>
                  <a:cubicBezTo>
                    <a:pt x="414" y="959"/>
                    <a:pt x="496" y="976"/>
                    <a:pt x="580" y="976"/>
                  </a:cubicBezTo>
                  <a:cubicBezTo>
                    <a:pt x="747" y="976"/>
                    <a:pt x="747" y="976"/>
                    <a:pt x="747" y="976"/>
                  </a:cubicBezTo>
                  <a:cubicBezTo>
                    <a:pt x="798" y="976"/>
                    <a:pt x="835" y="956"/>
                    <a:pt x="856" y="917"/>
                  </a:cubicBezTo>
                  <a:cubicBezTo>
                    <a:pt x="857" y="917"/>
                    <a:pt x="864" y="903"/>
                    <a:pt x="869" y="884"/>
                  </a:cubicBezTo>
                  <a:cubicBezTo>
                    <a:pt x="874" y="870"/>
                    <a:pt x="875" y="851"/>
                    <a:pt x="870" y="831"/>
                  </a:cubicBezTo>
                  <a:cubicBezTo>
                    <a:pt x="903" y="808"/>
                    <a:pt x="913" y="774"/>
                    <a:pt x="920" y="752"/>
                  </a:cubicBezTo>
                  <a:cubicBezTo>
                    <a:pt x="932" y="716"/>
                    <a:pt x="928" y="688"/>
                    <a:pt x="920" y="669"/>
                  </a:cubicBezTo>
                  <a:cubicBezTo>
                    <a:pt x="939" y="651"/>
                    <a:pt x="954" y="625"/>
                    <a:pt x="961" y="585"/>
                  </a:cubicBezTo>
                  <a:cubicBezTo>
                    <a:pt x="965" y="559"/>
                    <a:pt x="961" y="534"/>
                    <a:pt x="949" y="512"/>
                  </a:cubicBezTo>
                  <a:cubicBezTo>
                    <a:pt x="966" y="493"/>
                    <a:pt x="974" y="468"/>
                    <a:pt x="975" y="446"/>
                  </a:cubicBezTo>
                  <a:cubicBezTo>
                    <a:pt x="976" y="439"/>
                    <a:pt x="976" y="439"/>
                    <a:pt x="976" y="439"/>
                  </a:cubicBezTo>
                  <a:cubicBezTo>
                    <a:pt x="976" y="435"/>
                    <a:pt x="976" y="433"/>
                    <a:pt x="976" y="424"/>
                  </a:cubicBezTo>
                  <a:cubicBezTo>
                    <a:pt x="976" y="386"/>
                    <a:pt x="949" y="336"/>
                    <a:pt x="890" y="319"/>
                  </a:cubicBezTo>
                  <a:close/>
                  <a:moveTo>
                    <a:pt x="214" y="885"/>
                  </a:moveTo>
                  <a:cubicBezTo>
                    <a:pt x="214" y="901"/>
                    <a:pt x="200" y="915"/>
                    <a:pt x="183" y="915"/>
                  </a:cubicBezTo>
                  <a:cubicBezTo>
                    <a:pt x="92" y="915"/>
                    <a:pt x="92" y="915"/>
                    <a:pt x="92" y="915"/>
                  </a:cubicBezTo>
                  <a:cubicBezTo>
                    <a:pt x="75" y="915"/>
                    <a:pt x="61" y="901"/>
                    <a:pt x="61" y="885"/>
                  </a:cubicBezTo>
                  <a:cubicBezTo>
                    <a:pt x="61" y="397"/>
                    <a:pt x="61" y="397"/>
                    <a:pt x="61" y="397"/>
                  </a:cubicBezTo>
                  <a:cubicBezTo>
                    <a:pt x="61" y="380"/>
                    <a:pt x="75" y="366"/>
                    <a:pt x="92" y="366"/>
                  </a:cubicBezTo>
                  <a:cubicBezTo>
                    <a:pt x="183" y="366"/>
                    <a:pt x="183" y="366"/>
                    <a:pt x="183" y="366"/>
                  </a:cubicBezTo>
                  <a:cubicBezTo>
                    <a:pt x="200" y="366"/>
                    <a:pt x="214" y="380"/>
                    <a:pt x="214" y="397"/>
                  </a:cubicBezTo>
                  <a:lnTo>
                    <a:pt x="214" y="885"/>
                  </a:lnTo>
                  <a:close/>
                  <a:moveTo>
                    <a:pt x="914" y="443"/>
                  </a:moveTo>
                  <a:cubicBezTo>
                    <a:pt x="914" y="458"/>
                    <a:pt x="907" y="488"/>
                    <a:pt x="854" y="488"/>
                  </a:cubicBezTo>
                  <a:cubicBezTo>
                    <a:pt x="808" y="488"/>
                    <a:pt x="793" y="488"/>
                    <a:pt x="793" y="488"/>
                  </a:cubicBezTo>
                  <a:cubicBezTo>
                    <a:pt x="785" y="488"/>
                    <a:pt x="778" y="495"/>
                    <a:pt x="778" y="503"/>
                  </a:cubicBezTo>
                  <a:cubicBezTo>
                    <a:pt x="778" y="512"/>
                    <a:pt x="785" y="519"/>
                    <a:pt x="793" y="519"/>
                  </a:cubicBezTo>
                  <a:cubicBezTo>
                    <a:pt x="793" y="519"/>
                    <a:pt x="806" y="519"/>
                    <a:pt x="852" y="519"/>
                  </a:cubicBezTo>
                  <a:cubicBezTo>
                    <a:pt x="898" y="519"/>
                    <a:pt x="904" y="556"/>
                    <a:pt x="901" y="575"/>
                  </a:cubicBezTo>
                  <a:cubicBezTo>
                    <a:pt x="897" y="598"/>
                    <a:pt x="886" y="641"/>
                    <a:pt x="835" y="641"/>
                  </a:cubicBezTo>
                  <a:cubicBezTo>
                    <a:pt x="783" y="641"/>
                    <a:pt x="763" y="641"/>
                    <a:pt x="763" y="641"/>
                  </a:cubicBezTo>
                  <a:cubicBezTo>
                    <a:pt x="754" y="641"/>
                    <a:pt x="747" y="647"/>
                    <a:pt x="747" y="656"/>
                  </a:cubicBezTo>
                  <a:cubicBezTo>
                    <a:pt x="747" y="664"/>
                    <a:pt x="754" y="671"/>
                    <a:pt x="763" y="671"/>
                  </a:cubicBezTo>
                  <a:cubicBezTo>
                    <a:pt x="763" y="671"/>
                    <a:pt x="799" y="671"/>
                    <a:pt x="823" y="671"/>
                  </a:cubicBezTo>
                  <a:cubicBezTo>
                    <a:pt x="874" y="671"/>
                    <a:pt x="870" y="710"/>
                    <a:pt x="862" y="734"/>
                  </a:cubicBezTo>
                  <a:cubicBezTo>
                    <a:pt x="852" y="764"/>
                    <a:pt x="846" y="793"/>
                    <a:pt x="782" y="793"/>
                  </a:cubicBezTo>
                  <a:cubicBezTo>
                    <a:pt x="760" y="793"/>
                    <a:pt x="732" y="793"/>
                    <a:pt x="732" y="793"/>
                  </a:cubicBezTo>
                  <a:cubicBezTo>
                    <a:pt x="723" y="793"/>
                    <a:pt x="717" y="800"/>
                    <a:pt x="717" y="808"/>
                  </a:cubicBezTo>
                  <a:cubicBezTo>
                    <a:pt x="717" y="817"/>
                    <a:pt x="723" y="824"/>
                    <a:pt x="732" y="824"/>
                  </a:cubicBezTo>
                  <a:cubicBezTo>
                    <a:pt x="732" y="824"/>
                    <a:pt x="753" y="824"/>
                    <a:pt x="780" y="824"/>
                  </a:cubicBezTo>
                  <a:cubicBezTo>
                    <a:pt x="813" y="824"/>
                    <a:pt x="815" y="855"/>
                    <a:pt x="811" y="866"/>
                  </a:cubicBezTo>
                  <a:cubicBezTo>
                    <a:pt x="807" y="879"/>
                    <a:pt x="803" y="888"/>
                    <a:pt x="803" y="888"/>
                  </a:cubicBezTo>
                  <a:cubicBezTo>
                    <a:pt x="793" y="905"/>
                    <a:pt x="779" y="915"/>
                    <a:pt x="747" y="915"/>
                  </a:cubicBezTo>
                  <a:cubicBezTo>
                    <a:pt x="580" y="915"/>
                    <a:pt x="580" y="915"/>
                    <a:pt x="580" y="915"/>
                  </a:cubicBezTo>
                  <a:cubicBezTo>
                    <a:pt x="497" y="915"/>
                    <a:pt x="414" y="896"/>
                    <a:pt x="411" y="896"/>
                  </a:cubicBezTo>
                  <a:cubicBezTo>
                    <a:pt x="285" y="866"/>
                    <a:pt x="278" y="864"/>
                    <a:pt x="270" y="862"/>
                  </a:cubicBezTo>
                  <a:cubicBezTo>
                    <a:pt x="270" y="862"/>
                    <a:pt x="244" y="857"/>
                    <a:pt x="244" y="835"/>
                  </a:cubicBezTo>
                  <a:cubicBezTo>
                    <a:pt x="244" y="414"/>
                    <a:pt x="244" y="414"/>
                    <a:pt x="244" y="414"/>
                  </a:cubicBezTo>
                  <a:cubicBezTo>
                    <a:pt x="244" y="399"/>
                    <a:pt x="253" y="386"/>
                    <a:pt x="268" y="382"/>
                  </a:cubicBezTo>
                  <a:cubicBezTo>
                    <a:pt x="270" y="381"/>
                    <a:pt x="273" y="380"/>
                    <a:pt x="275" y="380"/>
                  </a:cubicBezTo>
                  <a:cubicBezTo>
                    <a:pt x="414" y="322"/>
                    <a:pt x="456" y="195"/>
                    <a:pt x="458" y="92"/>
                  </a:cubicBezTo>
                  <a:cubicBezTo>
                    <a:pt x="458" y="77"/>
                    <a:pt x="469" y="61"/>
                    <a:pt x="488" y="61"/>
                  </a:cubicBezTo>
                  <a:cubicBezTo>
                    <a:pt x="520" y="61"/>
                    <a:pt x="577" y="126"/>
                    <a:pt x="577" y="206"/>
                  </a:cubicBezTo>
                  <a:cubicBezTo>
                    <a:pt x="577" y="278"/>
                    <a:pt x="574" y="291"/>
                    <a:pt x="549" y="366"/>
                  </a:cubicBezTo>
                  <a:cubicBezTo>
                    <a:pt x="854" y="366"/>
                    <a:pt x="852" y="370"/>
                    <a:pt x="879" y="377"/>
                  </a:cubicBezTo>
                  <a:cubicBezTo>
                    <a:pt x="912" y="387"/>
                    <a:pt x="915" y="415"/>
                    <a:pt x="915" y="424"/>
                  </a:cubicBezTo>
                  <a:cubicBezTo>
                    <a:pt x="915" y="435"/>
                    <a:pt x="915" y="433"/>
                    <a:pt x="914" y="4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19" name="Freeform 25"/>
            <p:cNvSpPr>
              <a:spLocks noEditPoints="1"/>
            </p:cNvSpPr>
            <p:nvPr/>
          </p:nvSpPr>
          <p:spPr bwMode="auto">
            <a:xfrm>
              <a:off x="344488" y="2979738"/>
              <a:ext cx="341313" cy="346075"/>
            </a:xfrm>
            <a:custGeom>
              <a:avLst/>
              <a:gdLst>
                <a:gd name="T0" fmla="*/ 45 w 91"/>
                <a:gd name="T1" fmla="*/ 0 h 92"/>
                <a:gd name="T2" fmla="*/ 0 w 91"/>
                <a:gd name="T3" fmla="*/ 46 h 92"/>
                <a:gd name="T4" fmla="*/ 45 w 91"/>
                <a:gd name="T5" fmla="*/ 92 h 92"/>
                <a:gd name="T6" fmla="*/ 91 w 91"/>
                <a:gd name="T7" fmla="*/ 46 h 92"/>
                <a:gd name="T8" fmla="*/ 45 w 91"/>
                <a:gd name="T9" fmla="*/ 0 h 92"/>
                <a:gd name="T10" fmla="*/ 45 w 91"/>
                <a:gd name="T11" fmla="*/ 61 h 92"/>
                <a:gd name="T12" fmla="*/ 30 w 91"/>
                <a:gd name="T13" fmla="*/ 46 h 92"/>
                <a:gd name="T14" fmla="*/ 45 w 91"/>
                <a:gd name="T15" fmla="*/ 31 h 92"/>
                <a:gd name="T16" fmla="*/ 61 w 91"/>
                <a:gd name="T17" fmla="*/ 46 h 92"/>
                <a:gd name="T18" fmla="*/ 45 w 91"/>
                <a:gd name="T19" fmla="*/ 6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92">
                  <a:moveTo>
                    <a:pt x="45" y="0"/>
                  </a:moveTo>
                  <a:cubicBezTo>
                    <a:pt x="20" y="0"/>
                    <a:pt x="0" y="20"/>
                    <a:pt x="0" y="46"/>
                  </a:cubicBez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0"/>
                    <a:pt x="71" y="0"/>
                    <a:pt x="45" y="0"/>
                  </a:cubicBezTo>
                  <a:close/>
                  <a:moveTo>
                    <a:pt x="45" y="61"/>
                  </a:moveTo>
                  <a:cubicBezTo>
                    <a:pt x="37" y="61"/>
                    <a:pt x="30" y="54"/>
                    <a:pt x="30" y="46"/>
                  </a:cubicBezTo>
                  <a:cubicBezTo>
                    <a:pt x="30" y="37"/>
                    <a:pt x="37" y="31"/>
                    <a:pt x="45" y="31"/>
                  </a:cubicBezTo>
                  <a:cubicBezTo>
                    <a:pt x="54" y="31"/>
                    <a:pt x="61" y="37"/>
                    <a:pt x="61" y="46"/>
                  </a:cubicBezTo>
                  <a:cubicBezTo>
                    <a:pt x="61" y="54"/>
                    <a:pt x="54" y="61"/>
                    <a:pt x="45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50" name="稻壳儿小白白(http://dwz.cn/Wu2UP)"/>
          <p:cNvSpPr txBox="1">
            <a:spLocks noChangeArrowheads="1"/>
          </p:cNvSpPr>
          <p:nvPr/>
        </p:nvSpPr>
        <p:spPr bwMode="auto">
          <a:xfrm>
            <a:off x="1353107" y="2226892"/>
            <a:ext cx="19526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背阔肌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稻壳儿小白白(http://dwz.cn/Wu2UP)"/>
          <p:cNvSpPr txBox="1">
            <a:spLocks noChangeArrowheads="1"/>
          </p:cNvSpPr>
          <p:nvPr/>
        </p:nvSpPr>
        <p:spPr bwMode="auto">
          <a:xfrm>
            <a:off x="1250352" y="2558540"/>
            <a:ext cx="2345597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位于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腰背部和胸部后外侧皮下，为全身最大的阔肌，呈直角三角形，上内侧部被斜方肌遮盖，以腱膜起自下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6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个胸椎棘突，全部腰椎棘突，髂嵴外侧唇后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1/3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稻壳儿小白白(http://dwz.cn/Wu2UP)"/>
          <p:cNvSpPr txBox="1">
            <a:spLocks noChangeArrowheads="1"/>
          </p:cNvSpPr>
          <p:nvPr/>
        </p:nvSpPr>
        <p:spPr bwMode="auto">
          <a:xfrm>
            <a:off x="788472" y="3771476"/>
            <a:ext cx="19526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主要结构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稻壳儿小白白(http://dwz.cn/Wu2UP)"/>
          <p:cNvSpPr txBox="1">
            <a:spLocks noChangeArrowheads="1"/>
          </p:cNvSpPr>
          <p:nvPr/>
        </p:nvSpPr>
        <p:spPr bwMode="auto">
          <a:xfrm>
            <a:off x="685717" y="4103124"/>
            <a:ext cx="2345597" cy="775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起点：借腱膜起于第七～十二胸椎及全部腰椎棘突，骶正中嵴，髂嵴后部和第十～十二肋外面。</a:t>
            </a:r>
          </a:p>
          <a:p>
            <a:pPr>
              <a:spcBef>
                <a:spcPct val="20000"/>
              </a:spcBef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止点：肱骨小结节嵴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0" y="0"/>
            <a:ext cx="3031314" cy="2044559"/>
            <a:chOff x="0" y="0"/>
            <a:chExt cx="4441085" cy="2995422"/>
          </a:xfrm>
        </p:grpSpPr>
        <p:pic>
          <p:nvPicPr>
            <p:cNvPr id="47" name="图片 4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48" name="文本框 47"/>
            <p:cNvSpPr txBox="1"/>
            <p:nvPr/>
          </p:nvSpPr>
          <p:spPr>
            <a:xfrm>
              <a:off x="1455369" y="576279"/>
              <a:ext cx="2985716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 smtClean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背部的体表结构</a:t>
              </a:r>
              <a:endParaRPr lang="zh-CN" altLang="en-US" sz="2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383143" y="309782"/>
              <a:ext cx="1018938" cy="1119188"/>
              <a:chOff x="367902" y="350520"/>
              <a:chExt cx="1305311" cy="1433737"/>
            </a:xfrm>
          </p:grpSpPr>
          <p:sp>
            <p:nvSpPr>
              <p:cNvPr id="58" name="任意多边形 57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436166" y="460861"/>
                <a:ext cx="1237047" cy="1213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01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28" name="图片 27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276" y="1339426"/>
            <a:ext cx="4893994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93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0918" y="393346"/>
            <a:ext cx="4700905" cy="5876925"/>
          </a:xfrm>
          <a:prstGeom prst="rect">
            <a:avLst/>
          </a:prstGeom>
        </p:spPr>
      </p:pic>
      <p:grpSp>
        <p:nvGrpSpPr>
          <p:cNvPr id="203" name="Group 54"/>
          <p:cNvGrpSpPr/>
          <p:nvPr/>
        </p:nvGrpSpPr>
        <p:grpSpPr>
          <a:xfrm rot="18900000">
            <a:off x="4411983" y="2875754"/>
            <a:ext cx="305952" cy="304864"/>
            <a:chOff x="-15875" y="-1587"/>
            <a:chExt cx="4014788" cy="4000501"/>
          </a:xfrm>
          <a:solidFill>
            <a:schemeClr val="bg1"/>
          </a:solidFill>
        </p:grpSpPr>
        <p:sp>
          <p:nvSpPr>
            <p:cNvPr id="204" name="Freeform 5"/>
            <p:cNvSpPr>
              <a:spLocks noEditPoints="1"/>
            </p:cNvSpPr>
            <p:nvPr/>
          </p:nvSpPr>
          <p:spPr bwMode="auto">
            <a:xfrm>
              <a:off x="-15875" y="374651"/>
              <a:ext cx="3657600" cy="3624263"/>
            </a:xfrm>
            <a:custGeom>
              <a:avLst/>
              <a:gdLst>
                <a:gd name="T0" fmla="*/ 692 w 973"/>
                <a:gd name="T1" fmla="*/ 24 h 964"/>
                <a:gd name="T2" fmla="*/ 633 w 973"/>
                <a:gd name="T3" fmla="*/ 0 h 964"/>
                <a:gd name="T4" fmla="*/ 574 w 973"/>
                <a:gd name="T5" fmla="*/ 24 h 964"/>
                <a:gd name="T6" fmla="*/ 527 w 973"/>
                <a:gd name="T7" fmla="*/ 71 h 964"/>
                <a:gd name="T8" fmla="*/ 503 w 973"/>
                <a:gd name="T9" fmla="*/ 130 h 964"/>
                <a:gd name="T10" fmla="*/ 515 w 973"/>
                <a:gd name="T11" fmla="*/ 174 h 964"/>
                <a:gd name="T12" fmla="*/ 64 w 973"/>
                <a:gd name="T13" fmla="*/ 354 h 964"/>
                <a:gd name="T14" fmla="*/ 6 w 973"/>
                <a:gd name="T15" fmla="*/ 427 h 964"/>
                <a:gd name="T16" fmla="*/ 33 w 973"/>
                <a:gd name="T17" fmla="*/ 517 h 964"/>
                <a:gd name="T18" fmla="*/ 456 w 973"/>
                <a:gd name="T19" fmla="*/ 935 h 964"/>
                <a:gd name="T20" fmla="*/ 524 w 973"/>
                <a:gd name="T21" fmla="*/ 964 h 964"/>
                <a:gd name="T22" fmla="*/ 527 w 973"/>
                <a:gd name="T23" fmla="*/ 964 h 964"/>
                <a:gd name="T24" fmla="*/ 547 w 973"/>
                <a:gd name="T25" fmla="*/ 962 h 964"/>
                <a:gd name="T26" fmla="*/ 620 w 973"/>
                <a:gd name="T27" fmla="*/ 901 h 964"/>
                <a:gd name="T28" fmla="*/ 797 w 973"/>
                <a:gd name="T29" fmla="*/ 456 h 964"/>
                <a:gd name="T30" fmla="*/ 843 w 973"/>
                <a:gd name="T31" fmla="*/ 470 h 964"/>
                <a:gd name="T32" fmla="*/ 902 w 973"/>
                <a:gd name="T33" fmla="*/ 446 h 964"/>
                <a:gd name="T34" fmla="*/ 948 w 973"/>
                <a:gd name="T35" fmla="*/ 399 h 964"/>
                <a:gd name="T36" fmla="*/ 973 w 973"/>
                <a:gd name="T37" fmla="*/ 340 h 964"/>
                <a:gd name="T38" fmla="*/ 949 w 973"/>
                <a:gd name="T39" fmla="*/ 281 h 964"/>
                <a:gd name="T40" fmla="*/ 692 w 973"/>
                <a:gd name="T41" fmla="*/ 24 h 964"/>
                <a:gd name="T42" fmla="*/ 558 w 973"/>
                <a:gd name="T43" fmla="*/ 876 h 964"/>
                <a:gd name="T44" fmla="*/ 534 w 973"/>
                <a:gd name="T45" fmla="*/ 897 h 964"/>
                <a:gd name="T46" fmla="*/ 526 w 973"/>
                <a:gd name="T47" fmla="*/ 898 h 964"/>
                <a:gd name="T48" fmla="*/ 503 w 973"/>
                <a:gd name="T49" fmla="*/ 888 h 964"/>
                <a:gd name="T50" fmla="*/ 80 w 973"/>
                <a:gd name="T51" fmla="*/ 469 h 964"/>
                <a:gd name="T52" fmla="*/ 71 w 973"/>
                <a:gd name="T53" fmla="*/ 440 h 964"/>
                <a:gd name="T54" fmla="*/ 90 w 973"/>
                <a:gd name="T55" fmla="*/ 415 h 964"/>
                <a:gd name="T56" fmla="*/ 297 w 973"/>
                <a:gd name="T57" fmla="*/ 332 h 964"/>
                <a:gd name="T58" fmla="*/ 715 w 973"/>
                <a:gd name="T59" fmla="*/ 483 h 964"/>
                <a:gd name="T60" fmla="*/ 558 w 973"/>
                <a:gd name="T61" fmla="*/ 876 h 964"/>
                <a:gd name="T62" fmla="*/ 901 w 973"/>
                <a:gd name="T63" fmla="*/ 352 h 964"/>
                <a:gd name="T64" fmla="*/ 855 w 973"/>
                <a:gd name="T65" fmla="*/ 399 h 964"/>
                <a:gd name="T66" fmla="*/ 831 w 973"/>
                <a:gd name="T67" fmla="*/ 399 h 964"/>
                <a:gd name="T68" fmla="*/ 772 w 973"/>
                <a:gd name="T69" fmla="*/ 340 h 964"/>
                <a:gd name="T70" fmla="*/ 725 w 973"/>
                <a:gd name="T71" fmla="*/ 459 h 964"/>
                <a:gd name="T72" fmla="*/ 729 w 973"/>
                <a:gd name="T73" fmla="*/ 449 h 964"/>
                <a:gd name="T74" fmla="*/ 435 w 973"/>
                <a:gd name="T75" fmla="*/ 325 h 964"/>
                <a:gd name="T76" fmla="*/ 349 w 973"/>
                <a:gd name="T77" fmla="*/ 312 h 964"/>
                <a:gd name="T78" fmla="*/ 631 w 973"/>
                <a:gd name="T79" fmla="*/ 199 h 964"/>
                <a:gd name="T80" fmla="*/ 574 w 973"/>
                <a:gd name="T81" fmla="*/ 142 h 964"/>
                <a:gd name="T82" fmla="*/ 574 w 973"/>
                <a:gd name="T83" fmla="*/ 118 h 964"/>
                <a:gd name="T84" fmla="*/ 621 w 973"/>
                <a:gd name="T85" fmla="*/ 71 h 964"/>
                <a:gd name="T86" fmla="*/ 645 w 973"/>
                <a:gd name="T87" fmla="*/ 71 h 964"/>
                <a:gd name="T88" fmla="*/ 901 w 973"/>
                <a:gd name="T89" fmla="*/ 328 h 964"/>
                <a:gd name="T90" fmla="*/ 901 w 973"/>
                <a:gd name="T91" fmla="*/ 352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73" h="964">
                  <a:moveTo>
                    <a:pt x="692" y="24"/>
                  </a:moveTo>
                  <a:cubicBezTo>
                    <a:pt x="676" y="8"/>
                    <a:pt x="655" y="0"/>
                    <a:pt x="633" y="0"/>
                  </a:cubicBezTo>
                  <a:cubicBezTo>
                    <a:pt x="611" y="0"/>
                    <a:pt x="590" y="8"/>
                    <a:pt x="574" y="24"/>
                  </a:cubicBezTo>
                  <a:cubicBezTo>
                    <a:pt x="527" y="71"/>
                    <a:pt x="527" y="71"/>
                    <a:pt x="527" y="71"/>
                  </a:cubicBezTo>
                  <a:cubicBezTo>
                    <a:pt x="511" y="87"/>
                    <a:pt x="503" y="108"/>
                    <a:pt x="503" y="130"/>
                  </a:cubicBezTo>
                  <a:cubicBezTo>
                    <a:pt x="503" y="146"/>
                    <a:pt x="507" y="161"/>
                    <a:pt x="515" y="174"/>
                  </a:cubicBezTo>
                  <a:cubicBezTo>
                    <a:pt x="64" y="354"/>
                    <a:pt x="64" y="354"/>
                    <a:pt x="64" y="354"/>
                  </a:cubicBezTo>
                  <a:cubicBezTo>
                    <a:pt x="33" y="368"/>
                    <a:pt x="12" y="395"/>
                    <a:pt x="6" y="427"/>
                  </a:cubicBezTo>
                  <a:cubicBezTo>
                    <a:pt x="0" y="460"/>
                    <a:pt x="10" y="493"/>
                    <a:pt x="33" y="517"/>
                  </a:cubicBezTo>
                  <a:cubicBezTo>
                    <a:pt x="456" y="935"/>
                    <a:pt x="456" y="935"/>
                    <a:pt x="456" y="935"/>
                  </a:cubicBezTo>
                  <a:cubicBezTo>
                    <a:pt x="475" y="953"/>
                    <a:pt x="499" y="963"/>
                    <a:pt x="524" y="964"/>
                  </a:cubicBezTo>
                  <a:cubicBezTo>
                    <a:pt x="525" y="964"/>
                    <a:pt x="526" y="964"/>
                    <a:pt x="527" y="964"/>
                  </a:cubicBezTo>
                  <a:cubicBezTo>
                    <a:pt x="534" y="964"/>
                    <a:pt x="540" y="963"/>
                    <a:pt x="547" y="962"/>
                  </a:cubicBezTo>
                  <a:cubicBezTo>
                    <a:pt x="580" y="955"/>
                    <a:pt x="607" y="932"/>
                    <a:pt x="620" y="901"/>
                  </a:cubicBezTo>
                  <a:cubicBezTo>
                    <a:pt x="797" y="456"/>
                    <a:pt x="797" y="456"/>
                    <a:pt x="797" y="456"/>
                  </a:cubicBezTo>
                  <a:cubicBezTo>
                    <a:pt x="811" y="465"/>
                    <a:pt x="826" y="470"/>
                    <a:pt x="843" y="470"/>
                  </a:cubicBezTo>
                  <a:cubicBezTo>
                    <a:pt x="865" y="470"/>
                    <a:pt x="886" y="461"/>
                    <a:pt x="902" y="446"/>
                  </a:cubicBezTo>
                  <a:cubicBezTo>
                    <a:pt x="948" y="399"/>
                    <a:pt x="948" y="399"/>
                    <a:pt x="948" y="399"/>
                  </a:cubicBezTo>
                  <a:cubicBezTo>
                    <a:pt x="964" y="383"/>
                    <a:pt x="973" y="362"/>
                    <a:pt x="973" y="340"/>
                  </a:cubicBezTo>
                  <a:cubicBezTo>
                    <a:pt x="973" y="317"/>
                    <a:pt x="964" y="297"/>
                    <a:pt x="949" y="281"/>
                  </a:cubicBezTo>
                  <a:lnTo>
                    <a:pt x="692" y="24"/>
                  </a:lnTo>
                  <a:close/>
                  <a:moveTo>
                    <a:pt x="558" y="876"/>
                  </a:moveTo>
                  <a:cubicBezTo>
                    <a:pt x="554" y="887"/>
                    <a:pt x="545" y="895"/>
                    <a:pt x="534" y="897"/>
                  </a:cubicBezTo>
                  <a:cubicBezTo>
                    <a:pt x="531" y="897"/>
                    <a:pt x="529" y="898"/>
                    <a:pt x="526" y="898"/>
                  </a:cubicBezTo>
                  <a:cubicBezTo>
                    <a:pt x="518" y="897"/>
                    <a:pt x="510" y="894"/>
                    <a:pt x="503" y="888"/>
                  </a:cubicBezTo>
                  <a:cubicBezTo>
                    <a:pt x="80" y="469"/>
                    <a:pt x="80" y="469"/>
                    <a:pt x="80" y="469"/>
                  </a:cubicBezTo>
                  <a:cubicBezTo>
                    <a:pt x="72" y="461"/>
                    <a:pt x="69" y="450"/>
                    <a:pt x="71" y="440"/>
                  </a:cubicBezTo>
                  <a:cubicBezTo>
                    <a:pt x="73" y="429"/>
                    <a:pt x="80" y="420"/>
                    <a:pt x="90" y="415"/>
                  </a:cubicBezTo>
                  <a:cubicBezTo>
                    <a:pt x="297" y="332"/>
                    <a:pt x="297" y="332"/>
                    <a:pt x="297" y="332"/>
                  </a:cubicBezTo>
                  <a:cubicBezTo>
                    <a:pt x="436" y="379"/>
                    <a:pt x="576" y="334"/>
                    <a:pt x="715" y="483"/>
                  </a:cubicBezTo>
                  <a:lnTo>
                    <a:pt x="558" y="876"/>
                  </a:lnTo>
                  <a:close/>
                  <a:moveTo>
                    <a:pt x="901" y="352"/>
                  </a:moveTo>
                  <a:cubicBezTo>
                    <a:pt x="855" y="399"/>
                    <a:pt x="855" y="399"/>
                    <a:pt x="855" y="399"/>
                  </a:cubicBezTo>
                  <a:cubicBezTo>
                    <a:pt x="848" y="405"/>
                    <a:pt x="837" y="405"/>
                    <a:pt x="831" y="399"/>
                  </a:cubicBezTo>
                  <a:cubicBezTo>
                    <a:pt x="772" y="340"/>
                    <a:pt x="772" y="340"/>
                    <a:pt x="772" y="340"/>
                  </a:cubicBezTo>
                  <a:cubicBezTo>
                    <a:pt x="725" y="459"/>
                    <a:pt x="725" y="459"/>
                    <a:pt x="725" y="459"/>
                  </a:cubicBezTo>
                  <a:cubicBezTo>
                    <a:pt x="729" y="449"/>
                    <a:pt x="729" y="449"/>
                    <a:pt x="729" y="449"/>
                  </a:cubicBezTo>
                  <a:cubicBezTo>
                    <a:pt x="628" y="349"/>
                    <a:pt x="527" y="337"/>
                    <a:pt x="435" y="325"/>
                  </a:cubicBezTo>
                  <a:cubicBezTo>
                    <a:pt x="406" y="322"/>
                    <a:pt x="377" y="318"/>
                    <a:pt x="349" y="312"/>
                  </a:cubicBezTo>
                  <a:cubicBezTo>
                    <a:pt x="631" y="199"/>
                    <a:pt x="631" y="199"/>
                    <a:pt x="631" y="199"/>
                  </a:cubicBezTo>
                  <a:cubicBezTo>
                    <a:pt x="574" y="142"/>
                    <a:pt x="574" y="142"/>
                    <a:pt x="574" y="142"/>
                  </a:cubicBezTo>
                  <a:cubicBezTo>
                    <a:pt x="568" y="135"/>
                    <a:pt x="568" y="125"/>
                    <a:pt x="574" y="118"/>
                  </a:cubicBezTo>
                  <a:cubicBezTo>
                    <a:pt x="621" y="71"/>
                    <a:pt x="621" y="71"/>
                    <a:pt x="621" y="71"/>
                  </a:cubicBezTo>
                  <a:cubicBezTo>
                    <a:pt x="628" y="65"/>
                    <a:pt x="638" y="65"/>
                    <a:pt x="645" y="71"/>
                  </a:cubicBezTo>
                  <a:cubicBezTo>
                    <a:pt x="901" y="328"/>
                    <a:pt x="901" y="328"/>
                    <a:pt x="901" y="328"/>
                  </a:cubicBezTo>
                  <a:cubicBezTo>
                    <a:pt x="908" y="335"/>
                    <a:pt x="908" y="345"/>
                    <a:pt x="901" y="3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5" name="Freeform 6"/>
            <p:cNvSpPr>
              <a:spLocks noEditPoints="1"/>
            </p:cNvSpPr>
            <p:nvPr/>
          </p:nvSpPr>
          <p:spPr bwMode="auto">
            <a:xfrm>
              <a:off x="1751013" y="1998663"/>
              <a:ext cx="623888" cy="623888"/>
            </a:xfrm>
            <a:custGeom>
              <a:avLst/>
              <a:gdLst>
                <a:gd name="T0" fmla="*/ 83 w 166"/>
                <a:gd name="T1" fmla="*/ 166 h 166"/>
                <a:gd name="T2" fmla="*/ 166 w 166"/>
                <a:gd name="T3" fmla="*/ 83 h 166"/>
                <a:gd name="T4" fmla="*/ 83 w 166"/>
                <a:gd name="T5" fmla="*/ 0 h 166"/>
                <a:gd name="T6" fmla="*/ 0 w 166"/>
                <a:gd name="T7" fmla="*/ 83 h 166"/>
                <a:gd name="T8" fmla="*/ 83 w 166"/>
                <a:gd name="T9" fmla="*/ 166 h 166"/>
                <a:gd name="T10" fmla="*/ 83 w 166"/>
                <a:gd name="T11" fmla="*/ 33 h 166"/>
                <a:gd name="T12" fmla="*/ 133 w 166"/>
                <a:gd name="T13" fmla="*/ 83 h 166"/>
                <a:gd name="T14" fmla="*/ 83 w 166"/>
                <a:gd name="T15" fmla="*/ 133 h 166"/>
                <a:gd name="T16" fmla="*/ 33 w 166"/>
                <a:gd name="T17" fmla="*/ 83 h 166"/>
                <a:gd name="T18" fmla="*/ 83 w 166"/>
                <a:gd name="T19" fmla="*/ 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166"/>
                  </a:moveTo>
                  <a:cubicBezTo>
                    <a:pt x="128" y="166"/>
                    <a:pt x="166" y="129"/>
                    <a:pt x="166" y="83"/>
                  </a:cubicBezTo>
                  <a:cubicBezTo>
                    <a:pt x="166" y="37"/>
                    <a:pt x="128" y="0"/>
                    <a:pt x="83" y="0"/>
                  </a:cubicBez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lose/>
                  <a:moveTo>
                    <a:pt x="83" y="33"/>
                  </a:move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6" name="Freeform 7"/>
            <p:cNvSpPr>
              <a:spLocks noEditPoints="1"/>
            </p:cNvSpPr>
            <p:nvPr/>
          </p:nvSpPr>
          <p:spPr bwMode="auto">
            <a:xfrm>
              <a:off x="3375025" y="-1587"/>
              <a:ext cx="623888" cy="623888"/>
            </a:xfrm>
            <a:custGeom>
              <a:avLst/>
              <a:gdLst>
                <a:gd name="T0" fmla="*/ 83 w 166"/>
                <a:gd name="T1" fmla="*/ 0 h 166"/>
                <a:gd name="T2" fmla="*/ 0 w 166"/>
                <a:gd name="T3" fmla="*/ 83 h 166"/>
                <a:gd name="T4" fmla="*/ 83 w 166"/>
                <a:gd name="T5" fmla="*/ 166 h 166"/>
                <a:gd name="T6" fmla="*/ 166 w 166"/>
                <a:gd name="T7" fmla="*/ 83 h 166"/>
                <a:gd name="T8" fmla="*/ 83 w 166"/>
                <a:gd name="T9" fmla="*/ 0 h 166"/>
                <a:gd name="T10" fmla="*/ 83 w 166"/>
                <a:gd name="T11" fmla="*/ 133 h 166"/>
                <a:gd name="T12" fmla="*/ 33 w 166"/>
                <a:gd name="T13" fmla="*/ 83 h 166"/>
                <a:gd name="T14" fmla="*/ 83 w 166"/>
                <a:gd name="T15" fmla="*/ 33 h 166"/>
                <a:gd name="T16" fmla="*/ 133 w 166"/>
                <a:gd name="T17" fmla="*/ 83 h 166"/>
                <a:gd name="T18" fmla="*/ 83 w 166"/>
                <a:gd name="T19" fmla="*/ 1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0"/>
                  </a:move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ubicBezTo>
                    <a:pt x="129" y="166"/>
                    <a:pt x="166" y="129"/>
                    <a:pt x="166" y="83"/>
                  </a:cubicBezTo>
                  <a:cubicBezTo>
                    <a:pt x="166" y="37"/>
                    <a:pt x="129" y="0"/>
                    <a:pt x="83" y="0"/>
                  </a:cubicBezTo>
                  <a:close/>
                  <a:moveTo>
                    <a:pt x="83" y="133"/>
                  </a:move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7" name="Freeform 8"/>
            <p:cNvSpPr>
              <a:spLocks noEditPoints="1"/>
            </p:cNvSpPr>
            <p:nvPr/>
          </p:nvSpPr>
          <p:spPr bwMode="auto">
            <a:xfrm>
              <a:off x="1000125" y="1874838"/>
              <a:ext cx="500063" cy="500063"/>
            </a:xfrm>
            <a:custGeom>
              <a:avLst/>
              <a:gdLst>
                <a:gd name="T0" fmla="*/ 0 w 133"/>
                <a:gd name="T1" fmla="*/ 66 h 133"/>
                <a:gd name="T2" fmla="*/ 67 w 133"/>
                <a:gd name="T3" fmla="*/ 133 h 133"/>
                <a:gd name="T4" fmla="*/ 133 w 133"/>
                <a:gd name="T5" fmla="*/ 66 h 133"/>
                <a:gd name="T6" fmla="*/ 67 w 133"/>
                <a:gd name="T7" fmla="*/ 0 h 133"/>
                <a:gd name="T8" fmla="*/ 0 w 133"/>
                <a:gd name="T9" fmla="*/ 66 h 133"/>
                <a:gd name="T10" fmla="*/ 67 w 133"/>
                <a:gd name="T11" fmla="*/ 33 h 133"/>
                <a:gd name="T12" fmla="*/ 100 w 133"/>
                <a:gd name="T13" fmla="*/ 66 h 133"/>
                <a:gd name="T14" fmla="*/ 67 w 133"/>
                <a:gd name="T15" fmla="*/ 100 h 133"/>
                <a:gd name="T16" fmla="*/ 33 w 133"/>
                <a:gd name="T17" fmla="*/ 66 h 133"/>
                <a:gd name="T18" fmla="*/ 67 w 133"/>
                <a:gd name="T19" fmla="*/ 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33">
                  <a:moveTo>
                    <a:pt x="0" y="66"/>
                  </a:move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lose/>
                  <a:moveTo>
                    <a:pt x="67" y="33"/>
                  </a:moveTo>
                  <a:cubicBezTo>
                    <a:pt x="85" y="33"/>
                    <a:pt x="100" y="48"/>
                    <a:pt x="100" y="66"/>
                  </a:cubicBezTo>
                  <a:cubicBezTo>
                    <a:pt x="100" y="85"/>
                    <a:pt x="85" y="100"/>
                    <a:pt x="67" y="100"/>
                  </a:cubicBezTo>
                  <a:cubicBezTo>
                    <a:pt x="48" y="100"/>
                    <a:pt x="33" y="85"/>
                    <a:pt x="33" y="66"/>
                  </a:cubicBezTo>
                  <a:cubicBezTo>
                    <a:pt x="33" y="48"/>
                    <a:pt x="48" y="33"/>
                    <a:pt x="67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8" name="Oval 9"/>
            <p:cNvSpPr>
              <a:spLocks noChangeArrowheads="1"/>
            </p:cNvSpPr>
            <p:nvPr/>
          </p:nvSpPr>
          <p:spPr bwMode="auto">
            <a:xfrm>
              <a:off x="1500188" y="2751138"/>
              <a:ext cx="250825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9" name="Oval 10"/>
            <p:cNvSpPr>
              <a:spLocks noChangeArrowheads="1"/>
            </p:cNvSpPr>
            <p:nvPr/>
          </p:nvSpPr>
          <p:spPr bwMode="auto">
            <a:xfrm>
              <a:off x="3498850" y="874713"/>
              <a:ext cx="252413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2" name="Group 61"/>
          <p:cNvGrpSpPr/>
          <p:nvPr/>
        </p:nvGrpSpPr>
        <p:grpSpPr>
          <a:xfrm>
            <a:off x="5248930" y="3782975"/>
            <a:ext cx="258490" cy="243094"/>
            <a:chOff x="-1587" y="-3175"/>
            <a:chExt cx="506412" cy="476250"/>
          </a:xfrm>
          <a:solidFill>
            <a:schemeClr val="bg1"/>
          </a:solidFill>
        </p:grpSpPr>
        <p:sp>
          <p:nvSpPr>
            <p:cNvPr id="213" name="Oval 14"/>
            <p:cNvSpPr>
              <a:spLocks noChangeArrowheads="1"/>
            </p:cNvSpPr>
            <p:nvPr/>
          </p:nvSpPr>
          <p:spPr bwMode="auto">
            <a:xfrm>
              <a:off x="244475" y="257175"/>
              <a:ext cx="60325" cy="6191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14" name="Freeform 15"/>
            <p:cNvSpPr>
              <a:spLocks noEditPoints="1"/>
            </p:cNvSpPr>
            <p:nvPr/>
          </p:nvSpPr>
          <p:spPr bwMode="auto">
            <a:xfrm>
              <a:off x="-1587" y="-3175"/>
              <a:ext cx="506412" cy="476250"/>
            </a:xfrm>
            <a:custGeom>
              <a:avLst/>
              <a:gdLst>
                <a:gd name="T0" fmla="*/ 116 w 132"/>
                <a:gd name="T1" fmla="*/ 48 h 124"/>
                <a:gd name="T2" fmla="*/ 116 w 132"/>
                <a:gd name="T3" fmla="*/ 22 h 124"/>
                <a:gd name="T4" fmla="*/ 104 w 132"/>
                <a:gd name="T5" fmla="*/ 0 h 124"/>
                <a:gd name="T6" fmla="*/ 22 w 132"/>
                <a:gd name="T7" fmla="*/ 0 h 124"/>
                <a:gd name="T8" fmla="*/ 0 w 132"/>
                <a:gd name="T9" fmla="*/ 102 h 124"/>
                <a:gd name="T10" fmla="*/ 94 w 132"/>
                <a:gd name="T11" fmla="*/ 124 h 124"/>
                <a:gd name="T12" fmla="*/ 116 w 132"/>
                <a:gd name="T13" fmla="*/ 96 h 124"/>
                <a:gd name="T14" fmla="*/ 116 w 132"/>
                <a:gd name="T15" fmla="*/ 48 h 124"/>
                <a:gd name="T16" fmla="*/ 88 w 132"/>
                <a:gd name="T17" fmla="*/ 8 h 124"/>
                <a:gd name="T18" fmla="*/ 108 w 132"/>
                <a:gd name="T19" fmla="*/ 12 h 124"/>
                <a:gd name="T20" fmla="*/ 108 w 132"/>
                <a:gd name="T21" fmla="*/ 24 h 124"/>
                <a:gd name="T22" fmla="*/ 104 w 132"/>
                <a:gd name="T23" fmla="*/ 36 h 124"/>
                <a:gd name="T24" fmla="*/ 104 w 132"/>
                <a:gd name="T25" fmla="*/ 32 h 124"/>
                <a:gd name="T26" fmla="*/ 104 w 132"/>
                <a:gd name="T27" fmla="*/ 16 h 124"/>
                <a:gd name="T28" fmla="*/ 16 w 132"/>
                <a:gd name="T29" fmla="*/ 12 h 124"/>
                <a:gd name="T30" fmla="*/ 12 w 132"/>
                <a:gd name="T31" fmla="*/ 24 h 124"/>
                <a:gd name="T32" fmla="*/ 8 w 132"/>
                <a:gd name="T33" fmla="*/ 22 h 124"/>
                <a:gd name="T34" fmla="*/ 100 w 132"/>
                <a:gd name="T35" fmla="*/ 20 h 124"/>
                <a:gd name="T36" fmla="*/ 16 w 132"/>
                <a:gd name="T37" fmla="*/ 16 h 124"/>
                <a:gd name="T38" fmla="*/ 100 w 132"/>
                <a:gd name="T39" fmla="*/ 20 h 124"/>
                <a:gd name="T40" fmla="*/ 100 w 132"/>
                <a:gd name="T41" fmla="*/ 28 h 124"/>
                <a:gd name="T42" fmla="*/ 16 w 132"/>
                <a:gd name="T43" fmla="*/ 24 h 124"/>
                <a:gd name="T44" fmla="*/ 100 w 132"/>
                <a:gd name="T45" fmla="*/ 32 h 124"/>
                <a:gd name="T46" fmla="*/ 88 w 132"/>
                <a:gd name="T47" fmla="*/ 36 h 124"/>
                <a:gd name="T48" fmla="*/ 16 w 132"/>
                <a:gd name="T49" fmla="*/ 35 h 124"/>
                <a:gd name="T50" fmla="*/ 100 w 132"/>
                <a:gd name="T51" fmla="*/ 32 h 124"/>
                <a:gd name="T52" fmla="*/ 94 w 132"/>
                <a:gd name="T53" fmla="*/ 116 h 124"/>
                <a:gd name="T54" fmla="*/ 8 w 132"/>
                <a:gd name="T55" fmla="*/ 102 h 124"/>
                <a:gd name="T56" fmla="*/ 22 w 132"/>
                <a:gd name="T57" fmla="*/ 44 h 124"/>
                <a:gd name="T58" fmla="*/ 104 w 132"/>
                <a:gd name="T59" fmla="*/ 44 h 124"/>
                <a:gd name="T60" fmla="*/ 108 w 132"/>
                <a:gd name="T61" fmla="*/ 56 h 124"/>
                <a:gd name="T62" fmla="*/ 52 w 132"/>
                <a:gd name="T63" fmla="*/ 76 h 124"/>
                <a:gd name="T64" fmla="*/ 108 w 132"/>
                <a:gd name="T65" fmla="*/ 96 h 124"/>
                <a:gd name="T66" fmla="*/ 113 w 132"/>
                <a:gd name="T67" fmla="*/ 88 h 124"/>
                <a:gd name="T68" fmla="*/ 60 w 132"/>
                <a:gd name="T69" fmla="*/ 76 h 124"/>
                <a:gd name="T70" fmla="*/ 108 w 132"/>
                <a:gd name="T71" fmla="*/ 64 h 124"/>
                <a:gd name="T72" fmla="*/ 115 w 132"/>
                <a:gd name="T73" fmla="*/ 59 h 124"/>
                <a:gd name="T74" fmla="*/ 120 w 132"/>
                <a:gd name="T75" fmla="*/ 7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24"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5"/>
                    <a:pt x="111" y="0"/>
                    <a:pt x="104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4"/>
                    <a:pt x="10" y="124"/>
                    <a:pt x="22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106" y="124"/>
                    <a:pt x="116" y="114"/>
                    <a:pt x="116" y="102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32" y="84"/>
                    <a:pt x="132" y="60"/>
                    <a:pt x="116" y="48"/>
                  </a:cubicBezTo>
                  <a:close/>
                  <a:moveTo>
                    <a:pt x="22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8" y="10"/>
                    <a:pt x="108" y="1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7" y="36"/>
                    <a:pt x="105" y="36"/>
                    <a:pt x="104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4"/>
                    <a:pt x="102" y="12"/>
                    <a:pt x="100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4" y="12"/>
                    <a:pt x="12" y="14"/>
                    <a:pt x="12" y="16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0" y="29"/>
                    <a:pt x="8" y="26"/>
                    <a:pt x="8" y="22"/>
                  </a:cubicBezTo>
                  <a:cubicBezTo>
                    <a:pt x="8" y="14"/>
                    <a:pt x="14" y="8"/>
                    <a:pt x="22" y="8"/>
                  </a:cubicBezTo>
                  <a:close/>
                  <a:moveTo>
                    <a:pt x="100" y="20"/>
                  </a:moveTo>
                  <a:cubicBezTo>
                    <a:pt x="16" y="20"/>
                    <a:pt x="16" y="20"/>
                    <a:pt x="16" y="20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00" y="16"/>
                    <a:pt x="100" y="16"/>
                    <a:pt x="100" y="16"/>
                  </a:cubicBezTo>
                  <a:lnTo>
                    <a:pt x="100" y="20"/>
                  </a:lnTo>
                  <a:close/>
                  <a:moveTo>
                    <a:pt x="100" y="24"/>
                  </a:moveTo>
                  <a:cubicBezTo>
                    <a:pt x="100" y="28"/>
                    <a:pt x="100" y="28"/>
                    <a:pt x="10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4"/>
                    <a:pt x="16" y="24"/>
                    <a:pt x="16" y="24"/>
                  </a:cubicBezTo>
                  <a:lnTo>
                    <a:pt x="100" y="24"/>
                  </a:lnTo>
                  <a:close/>
                  <a:moveTo>
                    <a:pt x="100" y="32"/>
                  </a:moveTo>
                  <a:cubicBezTo>
                    <a:pt x="100" y="36"/>
                    <a:pt x="100" y="36"/>
                    <a:pt x="100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36"/>
                    <a:pt x="18" y="35"/>
                    <a:pt x="16" y="35"/>
                  </a:cubicBezTo>
                  <a:cubicBezTo>
                    <a:pt x="16" y="32"/>
                    <a:pt x="16" y="32"/>
                    <a:pt x="16" y="32"/>
                  </a:cubicBezTo>
                  <a:lnTo>
                    <a:pt x="100" y="32"/>
                  </a:lnTo>
                  <a:close/>
                  <a:moveTo>
                    <a:pt x="108" y="102"/>
                  </a:moveTo>
                  <a:cubicBezTo>
                    <a:pt x="108" y="110"/>
                    <a:pt x="102" y="116"/>
                    <a:pt x="94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14" y="116"/>
                    <a:pt x="8" y="110"/>
                    <a:pt x="8" y="102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12" y="42"/>
                    <a:pt x="17" y="44"/>
                    <a:pt x="22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6" y="44"/>
                    <a:pt x="108" y="46"/>
                    <a:pt x="108" y="48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61" y="56"/>
                    <a:pt x="52" y="65"/>
                    <a:pt x="52" y="76"/>
                  </a:cubicBezTo>
                  <a:cubicBezTo>
                    <a:pt x="52" y="87"/>
                    <a:pt x="61" y="96"/>
                    <a:pt x="72" y="96"/>
                  </a:cubicBezTo>
                  <a:cubicBezTo>
                    <a:pt x="108" y="96"/>
                    <a:pt x="108" y="96"/>
                    <a:pt x="108" y="96"/>
                  </a:cubicBezTo>
                  <a:lnTo>
                    <a:pt x="108" y="102"/>
                  </a:lnTo>
                  <a:close/>
                  <a:moveTo>
                    <a:pt x="113" y="88"/>
                  </a:moveTo>
                  <a:cubicBezTo>
                    <a:pt x="72" y="88"/>
                    <a:pt x="72" y="88"/>
                    <a:pt x="72" y="88"/>
                  </a:cubicBezTo>
                  <a:cubicBezTo>
                    <a:pt x="65" y="88"/>
                    <a:pt x="60" y="83"/>
                    <a:pt x="60" y="76"/>
                  </a:cubicBezTo>
                  <a:cubicBezTo>
                    <a:pt x="60" y="69"/>
                    <a:pt x="65" y="64"/>
                    <a:pt x="72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10" y="64"/>
                    <a:pt x="113" y="63"/>
                    <a:pt x="114" y="61"/>
                  </a:cubicBezTo>
                  <a:cubicBezTo>
                    <a:pt x="115" y="60"/>
                    <a:pt x="115" y="60"/>
                    <a:pt x="115" y="59"/>
                  </a:cubicBezTo>
                  <a:cubicBezTo>
                    <a:pt x="115" y="59"/>
                    <a:pt x="116" y="59"/>
                    <a:pt x="116" y="59"/>
                  </a:cubicBezTo>
                  <a:cubicBezTo>
                    <a:pt x="118" y="62"/>
                    <a:pt x="120" y="67"/>
                    <a:pt x="120" y="72"/>
                  </a:cubicBezTo>
                  <a:cubicBezTo>
                    <a:pt x="120" y="78"/>
                    <a:pt x="118" y="84"/>
                    <a:pt x="113" y="8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7" name="Group 64"/>
          <p:cNvGrpSpPr/>
          <p:nvPr/>
        </p:nvGrpSpPr>
        <p:grpSpPr>
          <a:xfrm>
            <a:off x="5723896" y="2457074"/>
            <a:ext cx="408587" cy="408763"/>
            <a:chOff x="-1587" y="-3175"/>
            <a:chExt cx="3670300" cy="3671888"/>
          </a:xfrm>
          <a:solidFill>
            <a:schemeClr val="bg1"/>
          </a:solidFill>
        </p:grpSpPr>
        <p:sp>
          <p:nvSpPr>
            <p:cNvPr id="218" name="Freeform 24"/>
            <p:cNvSpPr>
              <a:spLocks noEditPoints="1"/>
            </p:cNvSpPr>
            <p:nvPr/>
          </p:nvSpPr>
          <p:spPr bwMode="auto">
            <a:xfrm>
              <a:off x="-1587" y="-3175"/>
              <a:ext cx="3670300" cy="3671888"/>
            </a:xfrm>
            <a:custGeom>
              <a:avLst/>
              <a:gdLst>
                <a:gd name="T0" fmla="*/ 631 w 976"/>
                <a:gd name="T1" fmla="*/ 306 h 976"/>
                <a:gd name="T2" fmla="*/ 488 w 976"/>
                <a:gd name="T3" fmla="*/ 0 h 976"/>
                <a:gd name="T4" fmla="*/ 275 w 976"/>
                <a:gd name="T5" fmla="*/ 312 h 976"/>
                <a:gd name="T6" fmla="*/ 244 w 976"/>
                <a:gd name="T7" fmla="*/ 329 h 976"/>
                <a:gd name="T8" fmla="*/ 92 w 976"/>
                <a:gd name="T9" fmla="*/ 305 h 976"/>
                <a:gd name="T10" fmla="*/ 0 w 976"/>
                <a:gd name="T11" fmla="*/ 885 h 976"/>
                <a:gd name="T12" fmla="*/ 183 w 976"/>
                <a:gd name="T13" fmla="*/ 976 h 976"/>
                <a:gd name="T14" fmla="*/ 266 w 976"/>
                <a:gd name="T15" fmla="*/ 924 h 976"/>
                <a:gd name="T16" fmla="*/ 275 w 976"/>
                <a:gd name="T17" fmla="*/ 926 h 976"/>
                <a:gd name="T18" fmla="*/ 580 w 976"/>
                <a:gd name="T19" fmla="*/ 976 h 976"/>
                <a:gd name="T20" fmla="*/ 856 w 976"/>
                <a:gd name="T21" fmla="*/ 917 h 976"/>
                <a:gd name="T22" fmla="*/ 870 w 976"/>
                <a:gd name="T23" fmla="*/ 831 h 976"/>
                <a:gd name="T24" fmla="*/ 920 w 976"/>
                <a:gd name="T25" fmla="*/ 669 h 976"/>
                <a:gd name="T26" fmla="*/ 949 w 976"/>
                <a:gd name="T27" fmla="*/ 512 h 976"/>
                <a:gd name="T28" fmla="*/ 976 w 976"/>
                <a:gd name="T29" fmla="*/ 439 h 976"/>
                <a:gd name="T30" fmla="*/ 890 w 976"/>
                <a:gd name="T31" fmla="*/ 319 h 976"/>
                <a:gd name="T32" fmla="*/ 183 w 976"/>
                <a:gd name="T33" fmla="*/ 915 h 976"/>
                <a:gd name="T34" fmla="*/ 61 w 976"/>
                <a:gd name="T35" fmla="*/ 885 h 976"/>
                <a:gd name="T36" fmla="*/ 92 w 976"/>
                <a:gd name="T37" fmla="*/ 366 h 976"/>
                <a:gd name="T38" fmla="*/ 214 w 976"/>
                <a:gd name="T39" fmla="*/ 397 h 976"/>
                <a:gd name="T40" fmla="*/ 914 w 976"/>
                <a:gd name="T41" fmla="*/ 443 h 976"/>
                <a:gd name="T42" fmla="*/ 793 w 976"/>
                <a:gd name="T43" fmla="*/ 488 h 976"/>
                <a:gd name="T44" fmla="*/ 793 w 976"/>
                <a:gd name="T45" fmla="*/ 519 h 976"/>
                <a:gd name="T46" fmla="*/ 901 w 976"/>
                <a:gd name="T47" fmla="*/ 575 h 976"/>
                <a:gd name="T48" fmla="*/ 763 w 976"/>
                <a:gd name="T49" fmla="*/ 641 h 976"/>
                <a:gd name="T50" fmla="*/ 763 w 976"/>
                <a:gd name="T51" fmla="*/ 671 h 976"/>
                <a:gd name="T52" fmla="*/ 862 w 976"/>
                <a:gd name="T53" fmla="*/ 734 h 976"/>
                <a:gd name="T54" fmla="*/ 732 w 976"/>
                <a:gd name="T55" fmla="*/ 793 h 976"/>
                <a:gd name="T56" fmla="*/ 732 w 976"/>
                <a:gd name="T57" fmla="*/ 824 h 976"/>
                <a:gd name="T58" fmla="*/ 811 w 976"/>
                <a:gd name="T59" fmla="*/ 866 h 976"/>
                <a:gd name="T60" fmla="*/ 747 w 976"/>
                <a:gd name="T61" fmla="*/ 915 h 976"/>
                <a:gd name="T62" fmla="*/ 411 w 976"/>
                <a:gd name="T63" fmla="*/ 896 h 976"/>
                <a:gd name="T64" fmla="*/ 244 w 976"/>
                <a:gd name="T65" fmla="*/ 835 h 976"/>
                <a:gd name="T66" fmla="*/ 268 w 976"/>
                <a:gd name="T67" fmla="*/ 382 h 976"/>
                <a:gd name="T68" fmla="*/ 458 w 976"/>
                <a:gd name="T69" fmla="*/ 92 h 976"/>
                <a:gd name="T70" fmla="*/ 577 w 976"/>
                <a:gd name="T71" fmla="*/ 206 h 976"/>
                <a:gd name="T72" fmla="*/ 879 w 976"/>
                <a:gd name="T73" fmla="*/ 377 h 976"/>
                <a:gd name="T74" fmla="*/ 914 w 976"/>
                <a:gd name="T75" fmla="*/ 443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6" h="976">
                  <a:moveTo>
                    <a:pt x="890" y="319"/>
                  </a:moveTo>
                  <a:cubicBezTo>
                    <a:pt x="851" y="309"/>
                    <a:pt x="762" y="309"/>
                    <a:pt x="631" y="306"/>
                  </a:cubicBezTo>
                  <a:cubicBezTo>
                    <a:pt x="637" y="277"/>
                    <a:pt x="638" y="252"/>
                    <a:pt x="638" y="206"/>
                  </a:cubicBezTo>
                  <a:cubicBezTo>
                    <a:pt x="638" y="96"/>
                    <a:pt x="559" y="0"/>
                    <a:pt x="488" y="0"/>
                  </a:cubicBezTo>
                  <a:cubicBezTo>
                    <a:pt x="438" y="0"/>
                    <a:pt x="397" y="41"/>
                    <a:pt x="397" y="91"/>
                  </a:cubicBezTo>
                  <a:cubicBezTo>
                    <a:pt x="396" y="152"/>
                    <a:pt x="377" y="258"/>
                    <a:pt x="275" y="312"/>
                  </a:cubicBezTo>
                  <a:cubicBezTo>
                    <a:pt x="267" y="316"/>
                    <a:pt x="246" y="327"/>
                    <a:pt x="242" y="328"/>
                  </a:cubicBezTo>
                  <a:cubicBezTo>
                    <a:pt x="244" y="329"/>
                    <a:pt x="244" y="329"/>
                    <a:pt x="244" y="329"/>
                  </a:cubicBezTo>
                  <a:cubicBezTo>
                    <a:pt x="228" y="316"/>
                    <a:pt x="206" y="305"/>
                    <a:pt x="183" y="305"/>
                  </a:cubicBezTo>
                  <a:cubicBezTo>
                    <a:pt x="92" y="305"/>
                    <a:pt x="92" y="305"/>
                    <a:pt x="92" y="305"/>
                  </a:cubicBezTo>
                  <a:cubicBezTo>
                    <a:pt x="41" y="305"/>
                    <a:pt x="0" y="346"/>
                    <a:pt x="0" y="397"/>
                  </a:cubicBezTo>
                  <a:cubicBezTo>
                    <a:pt x="0" y="885"/>
                    <a:pt x="0" y="885"/>
                    <a:pt x="0" y="885"/>
                  </a:cubicBezTo>
                  <a:cubicBezTo>
                    <a:pt x="0" y="935"/>
                    <a:pt x="41" y="976"/>
                    <a:pt x="92" y="976"/>
                  </a:cubicBezTo>
                  <a:cubicBezTo>
                    <a:pt x="183" y="976"/>
                    <a:pt x="183" y="976"/>
                    <a:pt x="183" y="976"/>
                  </a:cubicBezTo>
                  <a:cubicBezTo>
                    <a:pt x="219" y="976"/>
                    <a:pt x="250" y="954"/>
                    <a:pt x="264" y="923"/>
                  </a:cubicBezTo>
                  <a:cubicBezTo>
                    <a:pt x="265" y="923"/>
                    <a:pt x="265" y="924"/>
                    <a:pt x="266" y="924"/>
                  </a:cubicBezTo>
                  <a:cubicBezTo>
                    <a:pt x="268" y="924"/>
                    <a:pt x="270" y="925"/>
                    <a:pt x="273" y="926"/>
                  </a:cubicBezTo>
                  <a:cubicBezTo>
                    <a:pt x="274" y="926"/>
                    <a:pt x="274" y="926"/>
                    <a:pt x="275" y="926"/>
                  </a:cubicBezTo>
                  <a:cubicBezTo>
                    <a:pt x="292" y="930"/>
                    <a:pt x="326" y="938"/>
                    <a:pt x="398" y="955"/>
                  </a:cubicBezTo>
                  <a:cubicBezTo>
                    <a:pt x="414" y="959"/>
                    <a:pt x="496" y="976"/>
                    <a:pt x="580" y="976"/>
                  </a:cubicBezTo>
                  <a:cubicBezTo>
                    <a:pt x="747" y="976"/>
                    <a:pt x="747" y="976"/>
                    <a:pt x="747" y="976"/>
                  </a:cubicBezTo>
                  <a:cubicBezTo>
                    <a:pt x="798" y="976"/>
                    <a:pt x="835" y="956"/>
                    <a:pt x="856" y="917"/>
                  </a:cubicBezTo>
                  <a:cubicBezTo>
                    <a:pt x="857" y="917"/>
                    <a:pt x="864" y="903"/>
                    <a:pt x="869" y="884"/>
                  </a:cubicBezTo>
                  <a:cubicBezTo>
                    <a:pt x="874" y="870"/>
                    <a:pt x="875" y="851"/>
                    <a:pt x="870" y="831"/>
                  </a:cubicBezTo>
                  <a:cubicBezTo>
                    <a:pt x="903" y="808"/>
                    <a:pt x="913" y="774"/>
                    <a:pt x="920" y="752"/>
                  </a:cubicBezTo>
                  <a:cubicBezTo>
                    <a:pt x="932" y="716"/>
                    <a:pt x="928" y="688"/>
                    <a:pt x="920" y="669"/>
                  </a:cubicBezTo>
                  <a:cubicBezTo>
                    <a:pt x="939" y="651"/>
                    <a:pt x="954" y="625"/>
                    <a:pt x="961" y="585"/>
                  </a:cubicBezTo>
                  <a:cubicBezTo>
                    <a:pt x="965" y="559"/>
                    <a:pt x="961" y="534"/>
                    <a:pt x="949" y="512"/>
                  </a:cubicBezTo>
                  <a:cubicBezTo>
                    <a:pt x="966" y="493"/>
                    <a:pt x="974" y="468"/>
                    <a:pt x="975" y="446"/>
                  </a:cubicBezTo>
                  <a:cubicBezTo>
                    <a:pt x="976" y="439"/>
                    <a:pt x="976" y="439"/>
                    <a:pt x="976" y="439"/>
                  </a:cubicBezTo>
                  <a:cubicBezTo>
                    <a:pt x="976" y="435"/>
                    <a:pt x="976" y="433"/>
                    <a:pt x="976" y="424"/>
                  </a:cubicBezTo>
                  <a:cubicBezTo>
                    <a:pt x="976" y="386"/>
                    <a:pt x="949" y="336"/>
                    <a:pt x="890" y="319"/>
                  </a:cubicBezTo>
                  <a:close/>
                  <a:moveTo>
                    <a:pt x="214" y="885"/>
                  </a:moveTo>
                  <a:cubicBezTo>
                    <a:pt x="214" y="901"/>
                    <a:pt x="200" y="915"/>
                    <a:pt x="183" y="915"/>
                  </a:cubicBezTo>
                  <a:cubicBezTo>
                    <a:pt x="92" y="915"/>
                    <a:pt x="92" y="915"/>
                    <a:pt x="92" y="915"/>
                  </a:cubicBezTo>
                  <a:cubicBezTo>
                    <a:pt x="75" y="915"/>
                    <a:pt x="61" y="901"/>
                    <a:pt x="61" y="885"/>
                  </a:cubicBezTo>
                  <a:cubicBezTo>
                    <a:pt x="61" y="397"/>
                    <a:pt x="61" y="397"/>
                    <a:pt x="61" y="397"/>
                  </a:cubicBezTo>
                  <a:cubicBezTo>
                    <a:pt x="61" y="380"/>
                    <a:pt x="75" y="366"/>
                    <a:pt x="92" y="366"/>
                  </a:cubicBezTo>
                  <a:cubicBezTo>
                    <a:pt x="183" y="366"/>
                    <a:pt x="183" y="366"/>
                    <a:pt x="183" y="366"/>
                  </a:cubicBezTo>
                  <a:cubicBezTo>
                    <a:pt x="200" y="366"/>
                    <a:pt x="214" y="380"/>
                    <a:pt x="214" y="397"/>
                  </a:cubicBezTo>
                  <a:lnTo>
                    <a:pt x="214" y="885"/>
                  </a:lnTo>
                  <a:close/>
                  <a:moveTo>
                    <a:pt x="914" y="443"/>
                  </a:moveTo>
                  <a:cubicBezTo>
                    <a:pt x="914" y="458"/>
                    <a:pt x="907" y="488"/>
                    <a:pt x="854" y="488"/>
                  </a:cubicBezTo>
                  <a:cubicBezTo>
                    <a:pt x="808" y="488"/>
                    <a:pt x="793" y="488"/>
                    <a:pt x="793" y="488"/>
                  </a:cubicBezTo>
                  <a:cubicBezTo>
                    <a:pt x="785" y="488"/>
                    <a:pt x="778" y="495"/>
                    <a:pt x="778" y="503"/>
                  </a:cubicBezTo>
                  <a:cubicBezTo>
                    <a:pt x="778" y="512"/>
                    <a:pt x="785" y="519"/>
                    <a:pt x="793" y="519"/>
                  </a:cubicBezTo>
                  <a:cubicBezTo>
                    <a:pt x="793" y="519"/>
                    <a:pt x="806" y="519"/>
                    <a:pt x="852" y="519"/>
                  </a:cubicBezTo>
                  <a:cubicBezTo>
                    <a:pt x="898" y="519"/>
                    <a:pt x="904" y="556"/>
                    <a:pt x="901" y="575"/>
                  </a:cubicBezTo>
                  <a:cubicBezTo>
                    <a:pt x="897" y="598"/>
                    <a:pt x="886" y="641"/>
                    <a:pt x="835" y="641"/>
                  </a:cubicBezTo>
                  <a:cubicBezTo>
                    <a:pt x="783" y="641"/>
                    <a:pt x="763" y="641"/>
                    <a:pt x="763" y="641"/>
                  </a:cubicBezTo>
                  <a:cubicBezTo>
                    <a:pt x="754" y="641"/>
                    <a:pt x="747" y="647"/>
                    <a:pt x="747" y="656"/>
                  </a:cubicBezTo>
                  <a:cubicBezTo>
                    <a:pt x="747" y="664"/>
                    <a:pt x="754" y="671"/>
                    <a:pt x="763" y="671"/>
                  </a:cubicBezTo>
                  <a:cubicBezTo>
                    <a:pt x="763" y="671"/>
                    <a:pt x="799" y="671"/>
                    <a:pt x="823" y="671"/>
                  </a:cubicBezTo>
                  <a:cubicBezTo>
                    <a:pt x="874" y="671"/>
                    <a:pt x="870" y="710"/>
                    <a:pt x="862" y="734"/>
                  </a:cubicBezTo>
                  <a:cubicBezTo>
                    <a:pt x="852" y="764"/>
                    <a:pt x="846" y="793"/>
                    <a:pt x="782" y="793"/>
                  </a:cubicBezTo>
                  <a:cubicBezTo>
                    <a:pt x="760" y="793"/>
                    <a:pt x="732" y="793"/>
                    <a:pt x="732" y="793"/>
                  </a:cubicBezTo>
                  <a:cubicBezTo>
                    <a:pt x="723" y="793"/>
                    <a:pt x="717" y="800"/>
                    <a:pt x="717" y="808"/>
                  </a:cubicBezTo>
                  <a:cubicBezTo>
                    <a:pt x="717" y="817"/>
                    <a:pt x="723" y="824"/>
                    <a:pt x="732" y="824"/>
                  </a:cubicBezTo>
                  <a:cubicBezTo>
                    <a:pt x="732" y="824"/>
                    <a:pt x="753" y="824"/>
                    <a:pt x="780" y="824"/>
                  </a:cubicBezTo>
                  <a:cubicBezTo>
                    <a:pt x="813" y="824"/>
                    <a:pt x="815" y="855"/>
                    <a:pt x="811" y="866"/>
                  </a:cubicBezTo>
                  <a:cubicBezTo>
                    <a:pt x="807" y="879"/>
                    <a:pt x="803" y="888"/>
                    <a:pt x="803" y="888"/>
                  </a:cubicBezTo>
                  <a:cubicBezTo>
                    <a:pt x="793" y="905"/>
                    <a:pt x="779" y="915"/>
                    <a:pt x="747" y="915"/>
                  </a:cubicBezTo>
                  <a:cubicBezTo>
                    <a:pt x="580" y="915"/>
                    <a:pt x="580" y="915"/>
                    <a:pt x="580" y="915"/>
                  </a:cubicBezTo>
                  <a:cubicBezTo>
                    <a:pt x="497" y="915"/>
                    <a:pt x="414" y="896"/>
                    <a:pt x="411" y="896"/>
                  </a:cubicBezTo>
                  <a:cubicBezTo>
                    <a:pt x="285" y="866"/>
                    <a:pt x="278" y="864"/>
                    <a:pt x="270" y="862"/>
                  </a:cubicBezTo>
                  <a:cubicBezTo>
                    <a:pt x="270" y="862"/>
                    <a:pt x="244" y="857"/>
                    <a:pt x="244" y="835"/>
                  </a:cubicBezTo>
                  <a:cubicBezTo>
                    <a:pt x="244" y="414"/>
                    <a:pt x="244" y="414"/>
                    <a:pt x="244" y="414"/>
                  </a:cubicBezTo>
                  <a:cubicBezTo>
                    <a:pt x="244" y="399"/>
                    <a:pt x="253" y="386"/>
                    <a:pt x="268" y="382"/>
                  </a:cubicBezTo>
                  <a:cubicBezTo>
                    <a:pt x="270" y="381"/>
                    <a:pt x="273" y="380"/>
                    <a:pt x="275" y="380"/>
                  </a:cubicBezTo>
                  <a:cubicBezTo>
                    <a:pt x="414" y="322"/>
                    <a:pt x="456" y="195"/>
                    <a:pt x="458" y="92"/>
                  </a:cubicBezTo>
                  <a:cubicBezTo>
                    <a:pt x="458" y="77"/>
                    <a:pt x="469" y="61"/>
                    <a:pt x="488" y="61"/>
                  </a:cubicBezTo>
                  <a:cubicBezTo>
                    <a:pt x="520" y="61"/>
                    <a:pt x="577" y="126"/>
                    <a:pt x="577" y="206"/>
                  </a:cubicBezTo>
                  <a:cubicBezTo>
                    <a:pt x="577" y="278"/>
                    <a:pt x="574" y="291"/>
                    <a:pt x="549" y="366"/>
                  </a:cubicBezTo>
                  <a:cubicBezTo>
                    <a:pt x="854" y="366"/>
                    <a:pt x="852" y="370"/>
                    <a:pt x="879" y="377"/>
                  </a:cubicBezTo>
                  <a:cubicBezTo>
                    <a:pt x="912" y="387"/>
                    <a:pt x="915" y="415"/>
                    <a:pt x="915" y="424"/>
                  </a:cubicBezTo>
                  <a:cubicBezTo>
                    <a:pt x="915" y="435"/>
                    <a:pt x="915" y="433"/>
                    <a:pt x="914" y="4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19" name="Freeform 25"/>
            <p:cNvSpPr>
              <a:spLocks noEditPoints="1"/>
            </p:cNvSpPr>
            <p:nvPr/>
          </p:nvSpPr>
          <p:spPr bwMode="auto">
            <a:xfrm>
              <a:off x="344488" y="2979738"/>
              <a:ext cx="341313" cy="346075"/>
            </a:xfrm>
            <a:custGeom>
              <a:avLst/>
              <a:gdLst>
                <a:gd name="T0" fmla="*/ 45 w 91"/>
                <a:gd name="T1" fmla="*/ 0 h 92"/>
                <a:gd name="T2" fmla="*/ 0 w 91"/>
                <a:gd name="T3" fmla="*/ 46 h 92"/>
                <a:gd name="T4" fmla="*/ 45 w 91"/>
                <a:gd name="T5" fmla="*/ 92 h 92"/>
                <a:gd name="T6" fmla="*/ 91 w 91"/>
                <a:gd name="T7" fmla="*/ 46 h 92"/>
                <a:gd name="T8" fmla="*/ 45 w 91"/>
                <a:gd name="T9" fmla="*/ 0 h 92"/>
                <a:gd name="T10" fmla="*/ 45 w 91"/>
                <a:gd name="T11" fmla="*/ 61 h 92"/>
                <a:gd name="T12" fmla="*/ 30 w 91"/>
                <a:gd name="T13" fmla="*/ 46 h 92"/>
                <a:gd name="T14" fmla="*/ 45 w 91"/>
                <a:gd name="T15" fmla="*/ 31 h 92"/>
                <a:gd name="T16" fmla="*/ 61 w 91"/>
                <a:gd name="T17" fmla="*/ 46 h 92"/>
                <a:gd name="T18" fmla="*/ 45 w 91"/>
                <a:gd name="T19" fmla="*/ 6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92">
                  <a:moveTo>
                    <a:pt x="45" y="0"/>
                  </a:moveTo>
                  <a:cubicBezTo>
                    <a:pt x="20" y="0"/>
                    <a:pt x="0" y="20"/>
                    <a:pt x="0" y="46"/>
                  </a:cubicBez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0"/>
                    <a:pt x="71" y="0"/>
                    <a:pt x="45" y="0"/>
                  </a:cubicBezTo>
                  <a:close/>
                  <a:moveTo>
                    <a:pt x="45" y="61"/>
                  </a:moveTo>
                  <a:cubicBezTo>
                    <a:pt x="37" y="61"/>
                    <a:pt x="30" y="54"/>
                    <a:pt x="30" y="46"/>
                  </a:cubicBezTo>
                  <a:cubicBezTo>
                    <a:pt x="30" y="37"/>
                    <a:pt x="37" y="31"/>
                    <a:pt x="45" y="31"/>
                  </a:cubicBezTo>
                  <a:cubicBezTo>
                    <a:pt x="54" y="31"/>
                    <a:pt x="61" y="37"/>
                    <a:pt x="61" y="46"/>
                  </a:cubicBezTo>
                  <a:cubicBezTo>
                    <a:pt x="61" y="54"/>
                    <a:pt x="54" y="61"/>
                    <a:pt x="45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cxnSp>
        <p:nvCxnSpPr>
          <p:cNvPr id="235" name="Straight Connector 176"/>
          <p:cNvCxnSpPr/>
          <p:nvPr/>
        </p:nvCxnSpPr>
        <p:spPr>
          <a:xfrm>
            <a:off x="4157811" y="4432918"/>
            <a:ext cx="3366111" cy="5956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稻壳儿小白白(http://dwz.cn/Wu2UP)"/>
          <p:cNvSpPr txBox="1">
            <a:spLocks noChangeArrowheads="1"/>
          </p:cNvSpPr>
          <p:nvPr/>
        </p:nvSpPr>
        <p:spPr bwMode="auto">
          <a:xfrm>
            <a:off x="2552239" y="4309807"/>
            <a:ext cx="195262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背部肋下缘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0" y="0"/>
            <a:ext cx="3031314" cy="2044559"/>
            <a:chOff x="0" y="0"/>
            <a:chExt cx="4441085" cy="2995422"/>
          </a:xfrm>
        </p:grpSpPr>
        <p:pic>
          <p:nvPicPr>
            <p:cNvPr id="47" name="图片 4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48" name="文本框 47"/>
            <p:cNvSpPr txBox="1"/>
            <p:nvPr/>
          </p:nvSpPr>
          <p:spPr>
            <a:xfrm>
              <a:off x="1455369" y="576279"/>
              <a:ext cx="2985716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 smtClean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背部的体表结构</a:t>
              </a:r>
              <a:endParaRPr lang="zh-CN" altLang="en-US" sz="2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383143" y="309782"/>
              <a:ext cx="1018938" cy="1119188"/>
              <a:chOff x="367902" y="350520"/>
              <a:chExt cx="1305311" cy="1433737"/>
            </a:xfrm>
          </p:grpSpPr>
          <p:sp>
            <p:nvSpPr>
              <p:cNvPr id="58" name="任意多边形 57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436166" y="460861"/>
                <a:ext cx="1168781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01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2877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50"/>
          <a:stretch/>
        </p:blipFill>
        <p:spPr bwMode="auto">
          <a:xfrm>
            <a:off x="7957809" y="365159"/>
            <a:ext cx="2408704" cy="59048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203" name="Group 54"/>
          <p:cNvGrpSpPr/>
          <p:nvPr/>
        </p:nvGrpSpPr>
        <p:grpSpPr>
          <a:xfrm rot="18900000">
            <a:off x="4411983" y="2875754"/>
            <a:ext cx="305952" cy="304864"/>
            <a:chOff x="-15875" y="-1587"/>
            <a:chExt cx="4014788" cy="4000501"/>
          </a:xfrm>
          <a:solidFill>
            <a:schemeClr val="bg1"/>
          </a:solidFill>
        </p:grpSpPr>
        <p:sp>
          <p:nvSpPr>
            <p:cNvPr id="204" name="Freeform 5"/>
            <p:cNvSpPr>
              <a:spLocks noEditPoints="1"/>
            </p:cNvSpPr>
            <p:nvPr/>
          </p:nvSpPr>
          <p:spPr bwMode="auto">
            <a:xfrm>
              <a:off x="-15875" y="374651"/>
              <a:ext cx="3657600" cy="3624263"/>
            </a:xfrm>
            <a:custGeom>
              <a:avLst/>
              <a:gdLst>
                <a:gd name="T0" fmla="*/ 692 w 973"/>
                <a:gd name="T1" fmla="*/ 24 h 964"/>
                <a:gd name="T2" fmla="*/ 633 w 973"/>
                <a:gd name="T3" fmla="*/ 0 h 964"/>
                <a:gd name="T4" fmla="*/ 574 w 973"/>
                <a:gd name="T5" fmla="*/ 24 h 964"/>
                <a:gd name="T6" fmla="*/ 527 w 973"/>
                <a:gd name="T7" fmla="*/ 71 h 964"/>
                <a:gd name="T8" fmla="*/ 503 w 973"/>
                <a:gd name="T9" fmla="*/ 130 h 964"/>
                <a:gd name="T10" fmla="*/ 515 w 973"/>
                <a:gd name="T11" fmla="*/ 174 h 964"/>
                <a:gd name="T12" fmla="*/ 64 w 973"/>
                <a:gd name="T13" fmla="*/ 354 h 964"/>
                <a:gd name="T14" fmla="*/ 6 w 973"/>
                <a:gd name="T15" fmla="*/ 427 h 964"/>
                <a:gd name="T16" fmla="*/ 33 w 973"/>
                <a:gd name="T17" fmla="*/ 517 h 964"/>
                <a:gd name="T18" fmla="*/ 456 w 973"/>
                <a:gd name="T19" fmla="*/ 935 h 964"/>
                <a:gd name="T20" fmla="*/ 524 w 973"/>
                <a:gd name="T21" fmla="*/ 964 h 964"/>
                <a:gd name="T22" fmla="*/ 527 w 973"/>
                <a:gd name="T23" fmla="*/ 964 h 964"/>
                <a:gd name="T24" fmla="*/ 547 w 973"/>
                <a:gd name="T25" fmla="*/ 962 h 964"/>
                <a:gd name="T26" fmla="*/ 620 w 973"/>
                <a:gd name="T27" fmla="*/ 901 h 964"/>
                <a:gd name="T28" fmla="*/ 797 w 973"/>
                <a:gd name="T29" fmla="*/ 456 h 964"/>
                <a:gd name="T30" fmla="*/ 843 w 973"/>
                <a:gd name="T31" fmla="*/ 470 h 964"/>
                <a:gd name="T32" fmla="*/ 902 w 973"/>
                <a:gd name="T33" fmla="*/ 446 h 964"/>
                <a:gd name="T34" fmla="*/ 948 w 973"/>
                <a:gd name="T35" fmla="*/ 399 h 964"/>
                <a:gd name="T36" fmla="*/ 973 w 973"/>
                <a:gd name="T37" fmla="*/ 340 h 964"/>
                <a:gd name="T38" fmla="*/ 949 w 973"/>
                <a:gd name="T39" fmla="*/ 281 h 964"/>
                <a:gd name="T40" fmla="*/ 692 w 973"/>
                <a:gd name="T41" fmla="*/ 24 h 964"/>
                <a:gd name="T42" fmla="*/ 558 w 973"/>
                <a:gd name="T43" fmla="*/ 876 h 964"/>
                <a:gd name="T44" fmla="*/ 534 w 973"/>
                <a:gd name="T45" fmla="*/ 897 h 964"/>
                <a:gd name="T46" fmla="*/ 526 w 973"/>
                <a:gd name="T47" fmla="*/ 898 h 964"/>
                <a:gd name="T48" fmla="*/ 503 w 973"/>
                <a:gd name="T49" fmla="*/ 888 h 964"/>
                <a:gd name="T50" fmla="*/ 80 w 973"/>
                <a:gd name="T51" fmla="*/ 469 h 964"/>
                <a:gd name="T52" fmla="*/ 71 w 973"/>
                <a:gd name="T53" fmla="*/ 440 h 964"/>
                <a:gd name="T54" fmla="*/ 90 w 973"/>
                <a:gd name="T55" fmla="*/ 415 h 964"/>
                <a:gd name="T56" fmla="*/ 297 w 973"/>
                <a:gd name="T57" fmla="*/ 332 h 964"/>
                <a:gd name="T58" fmla="*/ 715 w 973"/>
                <a:gd name="T59" fmla="*/ 483 h 964"/>
                <a:gd name="T60" fmla="*/ 558 w 973"/>
                <a:gd name="T61" fmla="*/ 876 h 964"/>
                <a:gd name="T62" fmla="*/ 901 w 973"/>
                <a:gd name="T63" fmla="*/ 352 h 964"/>
                <a:gd name="T64" fmla="*/ 855 w 973"/>
                <a:gd name="T65" fmla="*/ 399 h 964"/>
                <a:gd name="T66" fmla="*/ 831 w 973"/>
                <a:gd name="T67" fmla="*/ 399 h 964"/>
                <a:gd name="T68" fmla="*/ 772 w 973"/>
                <a:gd name="T69" fmla="*/ 340 h 964"/>
                <a:gd name="T70" fmla="*/ 725 w 973"/>
                <a:gd name="T71" fmla="*/ 459 h 964"/>
                <a:gd name="T72" fmla="*/ 729 w 973"/>
                <a:gd name="T73" fmla="*/ 449 h 964"/>
                <a:gd name="T74" fmla="*/ 435 w 973"/>
                <a:gd name="T75" fmla="*/ 325 h 964"/>
                <a:gd name="T76" fmla="*/ 349 w 973"/>
                <a:gd name="T77" fmla="*/ 312 h 964"/>
                <a:gd name="T78" fmla="*/ 631 w 973"/>
                <a:gd name="T79" fmla="*/ 199 h 964"/>
                <a:gd name="T80" fmla="*/ 574 w 973"/>
                <a:gd name="T81" fmla="*/ 142 h 964"/>
                <a:gd name="T82" fmla="*/ 574 w 973"/>
                <a:gd name="T83" fmla="*/ 118 h 964"/>
                <a:gd name="T84" fmla="*/ 621 w 973"/>
                <a:gd name="T85" fmla="*/ 71 h 964"/>
                <a:gd name="T86" fmla="*/ 645 w 973"/>
                <a:gd name="T87" fmla="*/ 71 h 964"/>
                <a:gd name="T88" fmla="*/ 901 w 973"/>
                <a:gd name="T89" fmla="*/ 328 h 964"/>
                <a:gd name="T90" fmla="*/ 901 w 973"/>
                <a:gd name="T91" fmla="*/ 352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73" h="964">
                  <a:moveTo>
                    <a:pt x="692" y="24"/>
                  </a:moveTo>
                  <a:cubicBezTo>
                    <a:pt x="676" y="8"/>
                    <a:pt x="655" y="0"/>
                    <a:pt x="633" y="0"/>
                  </a:cubicBezTo>
                  <a:cubicBezTo>
                    <a:pt x="611" y="0"/>
                    <a:pt x="590" y="8"/>
                    <a:pt x="574" y="24"/>
                  </a:cubicBezTo>
                  <a:cubicBezTo>
                    <a:pt x="527" y="71"/>
                    <a:pt x="527" y="71"/>
                    <a:pt x="527" y="71"/>
                  </a:cubicBezTo>
                  <a:cubicBezTo>
                    <a:pt x="511" y="87"/>
                    <a:pt x="503" y="108"/>
                    <a:pt x="503" y="130"/>
                  </a:cubicBezTo>
                  <a:cubicBezTo>
                    <a:pt x="503" y="146"/>
                    <a:pt x="507" y="161"/>
                    <a:pt x="515" y="174"/>
                  </a:cubicBezTo>
                  <a:cubicBezTo>
                    <a:pt x="64" y="354"/>
                    <a:pt x="64" y="354"/>
                    <a:pt x="64" y="354"/>
                  </a:cubicBezTo>
                  <a:cubicBezTo>
                    <a:pt x="33" y="368"/>
                    <a:pt x="12" y="395"/>
                    <a:pt x="6" y="427"/>
                  </a:cubicBezTo>
                  <a:cubicBezTo>
                    <a:pt x="0" y="460"/>
                    <a:pt x="10" y="493"/>
                    <a:pt x="33" y="517"/>
                  </a:cubicBezTo>
                  <a:cubicBezTo>
                    <a:pt x="456" y="935"/>
                    <a:pt x="456" y="935"/>
                    <a:pt x="456" y="935"/>
                  </a:cubicBezTo>
                  <a:cubicBezTo>
                    <a:pt x="475" y="953"/>
                    <a:pt x="499" y="963"/>
                    <a:pt x="524" y="964"/>
                  </a:cubicBezTo>
                  <a:cubicBezTo>
                    <a:pt x="525" y="964"/>
                    <a:pt x="526" y="964"/>
                    <a:pt x="527" y="964"/>
                  </a:cubicBezTo>
                  <a:cubicBezTo>
                    <a:pt x="534" y="964"/>
                    <a:pt x="540" y="963"/>
                    <a:pt x="547" y="962"/>
                  </a:cubicBezTo>
                  <a:cubicBezTo>
                    <a:pt x="580" y="955"/>
                    <a:pt x="607" y="932"/>
                    <a:pt x="620" y="901"/>
                  </a:cubicBezTo>
                  <a:cubicBezTo>
                    <a:pt x="797" y="456"/>
                    <a:pt x="797" y="456"/>
                    <a:pt x="797" y="456"/>
                  </a:cubicBezTo>
                  <a:cubicBezTo>
                    <a:pt x="811" y="465"/>
                    <a:pt x="826" y="470"/>
                    <a:pt x="843" y="470"/>
                  </a:cubicBezTo>
                  <a:cubicBezTo>
                    <a:pt x="865" y="470"/>
                    <a:pt x="886" y="461"/>
                    <a:pt x="902" y="446"/>
                  </a:cubicBezTo>
                  <a:cubicBezTo>
                    <a:pt x="948" y="399"/>
                    <a:pt x="948" y="399"/>
                    <a:pt x="948" y="399"/>
                  </a:cubicBezTo>
                  <a:cubicBezTo>
                    <a:pt x="964" y="383"/>
                    <a:pt x="973" y="362"/>
                    <a:pt x="973" y="340"/>
                  </a:cubicBezTo>
                  <a:cubicBezTo>
                    <a:pt x="973" y="317"/>
                    <a:pt x="964" y="297"/>
                    <a:pt x="949" y="281"/>
                  </a:cubicBezTo>
                  <a:lnTo>
                    <a:pt x="692" y="24"/>
                  </a:lnTo>
                  <a:close/>
                  <a:moveTo>
                    <a:pt x="558" y="876"/>
                  </a:moveTo>
                  <a:cubicBezTo>
                    <a:pt x="554" y="887"/>
                    <a:pt x="545" y="895"/>
                    <a:pt x="534" y="897"/>
                  </a:cubicBezTo>
                  <a:cubicBezTo>
                    <a:pt x="531" y="897"/>
                    <a:pt x="529" y="898"/>
                    <a:pt x="526" y="898"/>
                  </a:cubicBezTo>
                  <a:cubicBezTo>
                    <a:pt x="518" y="897"/>
                    <a:pt x="510" y="894"/>
                    <a:pt x="503" y="888"/>
                  </a:cubicBezTo>
                  <a:cubicBezTo>
                    <a:pt x="80" y="469"/>
                    <a:pt x="80" y="469"/>
                    <a:pt x="80" y="469"/>
                  </a:cubicBezTo>
                  <a:cubicBezTo>
                    <a:pt x="72" y="461"/>
                    <a:pt x="69" y="450"/>
                    <a:pt x="71" y="440"/>
                  </a:cubicBezTo>
                  <a:cubicBezTo>
                    <a:pt x="73" y="429"/>
                    <a:pt x="80" y="420"/>
                    <a:pt x="90" y="415"/>
                  </a:cubicBezTo>
                  <a:cubicBezTo>
                    <a:pt x="297" y="332"/>
                    <a:pt x="297" y="332"/>
                    <a:pt x="297" y="332"/>
                  </a:cubicBezTo>
                  <a:cubicBezTo>
                    <a:pt x="436" y="379"/>
                    <a:pt x="576" y="334"/>
                    <a:pt x="715" y="483"/>
                  </a:cubicBezTo>
                  <a:lnTo>
                    <a:pt x="558" y="876"/>
                  </a:lnTo>
                  <a:close/>
                  <a:moveTo>
                    <a:pt x="901" y="352"/>
                  </a:moveTo>
                  <a:cubicBezTo>
                    <a:pt x="855" y="399"/>
                    <a:pt x="855" y="399"/>
                    <a:pt x="855" y="399"/>
                  </a:cubicBezTo>
                  <a:cubicBezTo>
                    <a:pt x="848" y="405"/>
                    <a:pt x="837" y="405"/>
                    <a:pt x="831" y="399"/>
                  </a:cubicBezTo>
                  <a:cubicBezTo>
                    <a:pt x="772" y="340"/>
                    <a:pt x="772" y="340"/>
                    <a:pt x="772" y="340"/>
                  </a:cubicBezTo>
                  <a:cubicBezTo>
                    <a:pt x="725" y="459"/>
                    <a:pt x="725" y="459"/>
                    <a:pt x="725" y="459"/>
                  </a:cubicBezTo>
                  <a:cubicBezTo>
                    <a:pt x="729" y="449"/>
                    <a:pt x="729" y="449"/>
                    <a:pt x="729" y="449"/>
                  </a:cubicBezTo>
                  <a:cubicBezTo>
                    <a:pt x="628" y="349"/>
                    <a:pt x="527" y="337"/>
                    <a:pt x="435" y="325"/>
                  </a:cubicBezTo>
                  <a:cubicBezTo>
                    <a:pt x="406" y="322"/>
                    <a:pt x="377" y="318"/>
                    <a:pt x="349" y="312"/>
                  </a:cubicBezTo>
                  <a:cubicBezTo>
                    <a:pt x="631" y="199"/>
                    <a:pt x="631" y="199"/>
                    <a:pt x="631" y="199"/>
                  </a:cubicBezTo>
                  <a:cubicBezTo>
                    <a:pt x="574" y="142"/>
                    <a:pt x="574" y="142"/>
                    <a:pt x="574" y="142"/>
                  </a:cubicBezTo>
                  <a:cubicBezTo>
                    <a:pt x="568" y="135"/>
                    <a:pt x="568" y="125"/>
                    <a:pt x="574" y="118"/>
                  </a:cubicBezTo>
                  <a:cubicBezTo>
                    <a:pt x="621" y="71"/>
                    <a:pt x="621" y="71"/>
                    <a:pt x="621" y="71"/>
                  </a:cubicBezTo>
                  <a:cubicBezTo>
                    <a:pt x="628" y="65"/>
                    <a:pt x="638" y="65"/>
                    <a:pt x="645" y="71"/>
                  </a:cubicBezTo>
                  <a:cubicBezTo>
                    <a:pt x="901" y="328"/>
                    <a:pt x="901" y="328"/>
                    <a:pt x="901" y="328"/>
                  </a:cubicBezTo>
                  <a:cubicBezTo>
                    <a:pt x="908" y="335"/>
                    <a:pt x="908" y="345"/>
                    <a:pt x="901" y="3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5" name="Freeform 6"/>
            <p:cNvSpPr>
              <a:spLocks noEditPoints="1"/>
            </p:cNvSpPr>
            <p:nvPr/>
          </p:nvSpPr>
          <p:spPr bwMode="auto">
            <a:xfrm>
              <a:off x="1751013" y="1998663"/>
              <a:ext cx="623888" cy="623888"/>
            </a:xfrm>
            <a:custGeom>
              <a:avLst/>
              <a:gdLst>
                <a:gd name="T0" fmla="*/ 83 w 166"/>
                <a:gd name="T1" fmla="*/ 166 h 166"/>
                <a:gd name="T2" fmla="*/ 166 w 166"/>
                <a:gd name="T3" fmla="*/ 83 h 166"/>
                <a:gd name="T4" fmla="*/ 83 w 166"/>
                <a:gd name="T5" fmla="*/ 0 h 166"/>
                <a:gd name="T6" fmla="*/ 0 w 166"/>
                <a:gd name="T7" fmla="*/ 83 h 166"/>
                <a:gd name="T8" fmla="*/ 83 w 166"/>
                <a:gd name="T9" fmla="*/ 166 h 166"/>
                <a:gd name="T10" fmla="*/ 83 w 166"/>
                <a:gd name="T11" fmla="*/ 33 h 166"/>
                <a:gd name="T12" fmla="*/ 133 w 166"/>
                <a:gd name="T13" fmla="*/ 83 h 166"/>
                <a:gd name="T14" fmla="*/ 83 w 166"/>
                <a:gd name="T15" fmla="*/ 133 h 166"/>
                <a:gd name="T16" fmla="*/ 33 w 166"/>
                <a:gd name="T17" fmla="*/ 83 h 166"/>
                <a:gd name="T18" fmla="*/ 83 w 166"/>
                <a:gd name="T19" fmla="*/ 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166"/>
                  </a:moveTo>
                  <a:cubicBezTo>
                    <a:pt x="128" y="166"/>
                    <a:pt x="166" y="129"/>
                    <a:pt x="166" y="83"/>
                  </a:cubicBezTo>
                  <a:cubicBezTo>
                    <a:pt x="166" y="37"/>
                    <a:pt x="128" y="0"/>
                    <a:pt x="83" y="0"/>
                  </a:cubicBez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lose/>
                  <a:moveTo>
                    <a:pt x="83" y="33"/>
                  </a:move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6" name="Freeform 7"/>
            <p:cNvSpPr>
              <a:spLocks noEditPoints="1"/>
            </p:cNvSpPr>
            <p:nvPr/>
          </p:nvSpPr>
          <p:spPr bwMode="auto">
            <a:xfrm>
              <a:off x="3375025" y="-1587"/>
              <a:ext cx="623888" cy="623888"/>
            </a:xfrm>
            <a:custGeom>
              <a:avLst/>
              <a:gdLst>
                <a:gd name="T0" fmla="*/ 83 w 166"/>
                <a:gd name="T1" fmla="*/ 0 h 166"/>
                <a:gd name="T2" fmla="*/ 0 w 166"/>
                <a:gd name="T3" fmla="*/ 83 h 166"/>
                <a:gd name="T4" fmla="*/ 83 w 166"/>
                <a:gd name="T5" fmla="*/ 166 h 166"/>
                <a:gd name="T6" fmla="*/ 166 w 166"/>
                <a:gd name="T7" fmla="*/ 83 h 166"/>
                <a:gd name="T8" fmla="*/ 83 w 166"/>
                <a:gd name="T9" fmla="*/ 0 h 166"/>
                <a:gd name="T10" fmla="*/ 83 w 166"/>
                <a:gd name="T11" fmla="*/ 133 h 166"/>
                <a:gd name="T12" fmla="*/ 33 w 166"/>
                <a:gd name="T13" fmla="*/ 83 h 166"/>
                <a:gd name="T14" fmla="*/ 83 w 166"/>
                <a:gd name="T15" fmla="*/ 33 h 166"/>
                <a:gd name="T16" fmla="*/ 133 w 166"/>
                <a:gd name="T17" fmla="*/ 83 h 166"/>
                <a:gd name="T18" fmla="*/ 83 w 166"/>
                <a:gd name="T19" fmla="*/ 1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0"/>
                  </a:move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ubicBezTo>
                    <a:pt x="129" y="166"/>
                    <a:pt x="166" y="129"/>
                    <a:pt x="166" y="83"/>
                  </a:cubicBezTo>
                  <a:cubicBezTo>
                    <a:pt x="166" y="37"/>
                    <a:pt x="129" y="0"/>
                    <a:pt x="83" y="0"/>
                  </a:cubicBezTo>
                  <a:close/>
                  <a:moveTo>
                    <a:pt x="83" y="133"/>
                  </a:move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7" name="Freeform 8"/>
            <p:cNvSpPr>
              <a:spLocks noEditPoints="1"/>
            </p:cNvSpPr>
            <p:nvPr/>
          </p:nvSpPr>
          <p:spPr bwMode="auto">
            <a:xfrm>
              <a:off x="1000125" y="1874838"/>
              <a:ext cx="500063" cy="500063"/>
            </a:xfrm>
            <a:custGeom>
              <a:avLst/>
              <a:gdLst>
                <a:gd name="T0" fmla="*/ 0 w 133"/>
                <a:gd name="T1" fmla="*/ 66 h 133"/>
                <a:gd name="T2" fmla="*/ 67 w 133"/>
                <a:gd name="T3" fmla="*/ 133 h 133"/>
                <a:gd name="T4" fmla="*/ 133 w 133"/>
                <a:gd name="T5" fmla="*/ 66 h 133"/>
                <a:gd name="T6" fmla="*/ 67 w 133"/>
                <a:gd name="T7" fmla="*/ 0 h 133"/>
                <a:gd name="T8" fmla="*/ 0 w 133"/>
                <a:gd name="T9" fmla="*/ 66 h 133"/>
                <a:gd name="T10" fmla="*/ 67 w 133"/>
                <a:gd name="T11" fmla="*/ 33 h 133"/>
                <a:gd name="T12" fmla="*/ 100 w 133"/>
                <a:gd name="T13" fmla="*/ 66 h 133"/>
                <a:gd name="T14" fmla="*/ 67 w 133"/>
                <a:gd name="T15" fmla="*/ 100 h 133"/>
                <a:gd name="T16" fmla="*/ 33 w 133"/>
                <a:gd name="T17" fmla="*/ 66 h 133"/>
                <a:gd name="T18" fmla="*/ 67 w 133"/>
                <a:gd name="T19" fmla="*/ 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33">
                  <a:moveTo>
                    <a:pt x="0" y="66"/>
                  </a:move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lose/>
                  <a:moveTo>
                    <a:pt x="67" y="33"/>
                  </a:moveTo>
                  <a:cubicBezTo>
                    <a:pt x="85" y="33"/>
                    <a:pt x="100" y="48"/>
                    <a:pt x="100" y="66"/>
                  </a:cubicBezTo>
                  <a:cubicBezTo>
                    <a:pt x="100" y="85"/>
                    <a:pt x="85" y="100"/>
                    <a:pt x="67" y="100"/>
                  </a:cubicBezTo>
                  <a:cubicBezTo>
                    <a:pt x="48" y="100"/>
                    <a:pt x="33" y="85"/>
                    <a:pt x="33" y="66"/>
                  </a:cubicBezTo>
                  <a:cubicBezTo>
                    <a:pt x="33" y="48"/>
                    <a:pt x="48" y="33"/>
                    <a:pt x="67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8" name="Oval 9"/>
            <p:cNvSpPr>
              <a:spLocks noChangeArrowheads="1"/>
            </p:cNvSpPr>
            <p:nvPr/>
          </p:nvSpPr>
          <p:spPr bwMode="auto">
            <a:xfrm>
              <a:off x="1500188" y="2751138"/>
              <a:ext cx="250825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9" name="Oval 10"/>
            <p:cNvSpPr>
              <a:spLocks noChangeArrowheads="1"/>
            </p:cNvSpPr>
            <p:nvPr/>
          </p:nvSpPr>
          <p:spPr bwMode="auto">
            <a:xfrm>
              <a:off x="3498850" y="874713"/>
              <a:ext cx="252413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2" name="Group 61"/>
          <p:cNvGrpSpPr/>
          <p:nvPr/>
        </p:nvGrpSpPr>
        <p:grpSpPr>
          <a:xfrm>
            <a:off x="5248930" y="3782975"/>
            <a:ext cx="258490" cy="243094"/>
            <a:chOff x="-1587" y="-3175"/>
            <a:chExt cx="506412" cy="476250"/>
          </a:xfrm>
          <a:solidFill>
            <a:schemeClr val="bg1"/>
          </a:solidFill>
        </p:grpSpPr>
        <p:sp>
          <p:nvSpPr>
            <p:cNvPr id="213" name="Oval 14"/>
            <p:cNvSpPr>
              <a:spLocks noChangeArrowheads="1"/>
            </p:cNvSpPr>
            <p:nvPr/>
          </p:nvSpPr>
          <p:spPr bwMode="auto">
            <a:xfrm>
              <a:off x="244475" y="257175"/>
              <a:ext cx="60325" cy="6191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14" name="Freeform 15"/>
            <p:cNvSpPr>
              <a:spLocks noEditPoints="1"/>
            </p:cNvSpPr>
            <p:nvPr/>
          </p:nvSpPr>
          <p:spPr bwMode="auto">
            <a:xfrm>
              <a:off x="-1587" y="-3175"/>
              <a:ext cx="506412" cy="476250"/>
            </a:xfrm>
            <a:custGeom>
              <a:avLst/>
              <a:gdLst>
                <a:gd name="T0" fmla="*/ 116 w 132"/>
                <a:gd name="T1" fmla="*/ 48 h 124"/>
                <a:gd name="T2" fmla="*/ 116 w 132"/>
                <a:gd name="T3" fmla="*/ 22 h 124"/>
                <a:gd name="T4" fmla="*/ 104 w 132"/>
                <a:gd name="T5" fmla="*/ 0 h 124"/>
                <a:gd name="T6" fmla="*/ 22 w 132"/>
                <a:gd name="T7" fmla="*/ 0 h 124"/>
                <a:gd name="T8" fmla="*/ 0 w 132"/>
                <a:gd name="T9" fmla="*/ 102 h 124"/>
                <a:gd name="T10" fmla="*/ 94 w 132"/>
                <a:gd name="T11" fmla="*/ 124 h 124"/>
                <a:gd name="T12" fmla="*/ 116 w 132"/>
                <a:gd name="T13" fmla="*/ 96 h 124"/>
                <a:gd name="T14" fmla="*/ 116 w 132"/>
                <a:gd name="T15" fmla="*/ 48 h 124"/>
                <a:gd name="T16" fmla="*/ 88 w 132"/>
                <a:gd name="T17" fmla="*/ 8 h 124"/>
                <a:gd name="T18" fmla="*/ 108 w 132"/>
                <a:gd name="T19" fmla="*/ 12 h 124"/>
                <a:gd name="T20" fmla="*/ 108 w 132"/>
                <a:gd name="T21" fmla="*/ 24 h 124"/>
                <a:gd name="T22" fmla="*/ 104 w 132"/>
                <a:gd name="T23" fmla="*/ 36 h 124"/>
                <a:gd name="T24" fmla="*/ 104 w 132"/>
                <a:gd name="T25" fmla="*/ 32 h 124"/>
                <a:gd name="T26" fmla="*/ 104 w 132"/>
                <a:gd name="T27" fmla="*/ 16 h 124"/>
                <a:gd name="T28" fmla="*/ 16 w 132"/>
                <a:gd name="T29" fmla="*/ 12 h 124"/>
                <a:gd name="T30" fmla="*/ 12 w 132"/>
                <a:gd name="T31" fmla="*/ 24 h 124"/>
                <a:gd name="T32" fmla="*/ 8 w 132"/>
                <a:gd name="T33" fmla="*/ 22 h 124"/>
                <a:gd name="T34" fmla="*/ 100 w 132"/>
                <a:gd name="T35" fmla="*/ 20 h 124"/>
                <a:gd name="T36" fmla="*/ 16 w 132"/>
                <a:gd name="T37" fmla="*/ 16 h 124"/>
                <a:gd name="T38" fmla="*/ 100 w 132"/>
                <a:gd name="T39" fmla="*/ 20 h 124"/>
                <a:gd name="T40" fmla="*/ 100 w 132"/>
                <a:gd name="T41" fmla="*/ 28 h 124"/>
                <a:gd name="T42" fmla="*/ 16 w 132"/>
                <a:gd name="T43" fmla="*/ 24 h 124"/>
                <a:gd name="T44" fmla="*/ 100 w 132"/>
                <a:gd name="T45" fmla="*/ 32 h 124"/>
                <a:gd name="T46" fmla="*/ 88 w 132"/>
                <a:gd name="T47" fmla="*/ 36 h 124"/>
                <a:gd name="T48" fmla="*/ 16 w 132"/>
                <a:gd name="T49" fmla="*/ 35 h 124"/>
                <a:gd name="T50" fmla="*/ 100 w 132"/>
                <a:gd name="T51" fmla="*/ 32 h 124"/>
                <a:gd name="T52" fmla="*/ 94 w 132"/>
                <a:gd name="T53" fmla="*/ 116 h 124"/>
                <a:gd name="T54" fmla="*/ 8 w 132"/>
                <a:gd name="T55" fmla="*/ 102 h 124"/>
                <a:gd name="T56" fmla="*/ 22 w 132"/>
                <a:gd name="T57" fmla="*/ 44 h 124"/>
                <a:gd name="T58" fmla="*/ 104 w 132"/>
                <a:gd name="T59" fmla="*/ 44 h 124"/>
                <a:gd name="T60" fmla="*/ 108 w 132"/>
                <a:gd name="T61" fmla="*/ 56 h 124"/>
                <a:gd name="T62" fmla="*/ 52 w 132"/>
                <a:gd name="T63" fmla="*/ 76 h 124"/>
                <a:gd name="T64" fmla="*/ 108 w 132"/>
                <a:gd name="T65" fmla="*/ 96 h 124"/>
                <a:gd name="T66" fmla="*/ 113 w 132"/>
                <a:gd name="T67" fmla="*/ 88 h 124"/>
                <a:gd name="T68" fmla="*/ 60 w 132"/>
                <a:gd name="T69" fmla="*/ 76 h 124"/>
                <a:gd name="T70" fmla="*/ 108 w 132"/>
                <a:gd name="T71" fmla="*/ 64 h 124"/>
                <a:gd name="T72" fmla="*/ 115 w 132"/>
                <a:gd name="T73" fmla="*/ 59 h 124"/>
                <a:gd name="T74" fmla="*/ 120 w 132"/>
                <a:gd name="T75" fmla="*/ 7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24"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5"/>
                    <a:pt x="111" y="0"/>
                    <a:pt x="104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4"/>
                    <a:pt x="10" y="124"/>
                    <a:pt x="22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106" y="124"/>
                    <a:pt x="116" y="114"/>
                    <a:pt x="116" y="102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32" y="84"/>
                    <a:pt x="132" y="60"/>
                    <a:pt x="116" y="48"/>
                  </a:cubicBezTo>
                  <a:close/>
                  <a:moveTo>
                    <a:pt x="22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8" y="10"/>
                    <a:pt x="108" y="1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7" y="36"/>
                    <a:pt x="105" y="36"/>
                    <a:pt x="104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4"/>
                    <a:pt x="102" y="12"/>
                    <a:pt x="100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4" y="12"/>
                    <a:pt x="12" y="14"/>
                    <a:pt x="12" y="16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0" y="29"/>
                    <a:pt x="8" y="26"/>
                    <a:pt x="8" y="22"/>
                  </a:cubicBezTo>
                  <a:cubicBezTo>
                    <a:pt x="8" y="14"/>
                    <a:pt x="14" y="8"/>
                    <a:pt x="22" y="8"/>
                  </a:cubicBezTo>
                  <a:close/>
                  <a:moveTo>
                    <a:pt x="100" y="20"/>
                  </a:moveTo>
                  <a:cubicBezTo>
                    <a:pt x="16" y="20"/>
                    <a:pt x="16" y="20"/>
                    <a:pt x="16" y="20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00" y="16"/>
                    <a:pt x="100" y="16"/>
                    <a:pt x="100" y="16"/>
                  </a:cubicBezTo>
                  <a:lnTo>
                    <a:pt x="100" y="20"/>
                  </a:lnTo>
                  <a:close/>
                  <a:moveTo>
                    <a:pt x="100" y="24"/>
                  </a:moveTo>
                  <a:cubicBezTo>
                    <a:pt x="100" y="28"/>
                    <a:pt x="100" y="28"/>
                    <a:pt x="10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4"/>
                    <a:pt x="16" y="24"/>
                    <a:pt x="16" y="24"/>
                  </a:cubicBezTo>
                  <a:lnTo>
                    <a:pt x="100" y="24"/>
                  </a:lnTo>
                  <a:close/>
                  <a:moveTo>
                    <a:pt x="100" y="32"/>
                  </a:moveTo>
                  <a:cubicBezTo>
                    <a:pt x="100" y="36"/>
                    <a:pt x="100" y="36"/>
                    <a:pt x="100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36"/>
                    <a:pt x="18" y="35"/>
                    <a:pt x="16" y="35"/>
                  </a:cubicBezTo>
                  <a:cubicBezTo>
                    <a:pt x="16" y="32"/>
                    <a:pt x="16" y="32"/>
                    <a:pt x="16" y="32"/>
                  </a:cubicBezTo>
                  <a:lnTo>
                    <a:pt x="100" y="32"/>
                  </a:lnTo>
                  <a:close/>
                  <a:moveTo>
                    <a:pt x="108" y="102"/>
                  </a:moveTo>
                  <a:cubicBezTo>
                    <a:pt x="108" y="110"/>
                    <a:pt x="102" y="116"/>
                    <a:pt x="94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14" y="116"/>
                    <a:pt x="8" y="110"/>
                    <a:pt x="8" y="102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12" y="42"/>
                    <a:pt x="17" y="44"/>
                    <a:pt x="22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6" y="44"/>
                    <a:pt x="108" y="46"/>
                    <a:pt x="108" y="48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61" y="56"/>
                    <a:pt x="52" y="65"/>
                    <a:pt x="52" y="76"/>
                  </a:cubicBezTo>
                  <a:cubicBezTo>
                    <a:pt x="52" y="87"/>
                    <a:pt x="61" y="96"/>
                    <a:pt x="72" y="96"/>
                  </a:cubicBezTo>
                  <a:cubicBezTo>
                    <a:pt x="108" y="96"/>
                    <a:pt x="108" y="96"/>
                    <a:pt x="108" y="96"/>
                  </a:cubicBezTo>
                  <a:lnTo>
                    <a:pt x="108" y="102"/>
                  </a:lnTo>
                  <a:close/>
                  <a:moveTo>
                    <a:pt x="113" y="88"/>
                  </a:moveTo>
                  <a:cubicBezTo>
                    <a:pt x="72" y="88"/>
                    <a:pt x="72" y="88"/>
                    <a:pt x="72" y="88"/>
                  </a:cubicBezTo>
                  <a:cubicBezTo>
                    <a:pt x="65" y="88"/>
                    <a:pt x="60" y="83"/>
                    <a:pt x="60" y="76"/>
                  </a:cubicBezTo>
                  <a:cubicBezTo>
                    <a:pt x="60" y="69"/>
                    <a:pt x="65" y="64"/>
                    <a:pt x="72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10" y="64"/>
                    <a:pt x="113" y="63"/>
                    <a:pt x="114" y="61"/>
                  </a:cubicBezTo>
                  <a:cubicBezTo>
                    <a:pt x="115" y="60"/>
                    <a:pt x="115" y="60"/>
                    <a:pt x="115" y="59"/>
                  </a:cubicBezTo>
                  <a:cubicBezTo>
                    <a:pt x="115" y="59"/>
                    <a:pt x="116" y="59"/>
                    <a:pt x="116" y="59"/>
                  </a:cubicBezTo>
                  <a:cubicBezTo>
                    <a:pt x="118" y="62"/>
                    <a:pt x="120" y="67"/>
                    <a:pt x="120" y="72"/>
                  </a:cubicBezTo>
                  <a:cubicBezTo>
                    <a:pt x="120" y="78"/>
                    <a:pt x="118" y="84"/>
                    <a:pt x="113" y="8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7" name="Group 64"/>
          <p:cNvGrpSpPr/>
          <p:nvPr/>
        </p:nvGrpSpPr>
        <p:grpSpPr>
          <a:xfrm>
            <a:off x="5723896" y="2457074"/>
            <a:ext cx="408587" cy="408763"/>
            <a:chOff x="-1587" y="-3175"/>
            <a:chExt cx="3670300" cy="3671888"/>
          </a:xfrm>
          <a:solidFill>
            <a:schemeClr val="bg1"/>
          </a:solidFill>
        </p:grpSpPr>
        <p:sp>
          <p:nvSpPr>
            <p:cNvPr id="218" name="Freeform 24"/>
            <p:cNvSpPr>
              <a:spLocks noEditPoints="1"/>
            </p:cNvSpPr>
            <p:nvPr/>
          </p:nvSpPr>
          <p:spPr bwMode="auto">
            <a:xfrm>
              <a:off x="-1587" y="-3175"/>
              <a:ext cx="3670300" cy="3671888"/>
            </a:xfrm>
            <a:custGeom>
              <a:avLst/>
              <a:gdLst>
                <a:gd name="T0" fmla="*/ 631 w 976"/>
                <a:gd name="T1" fmla="*/ 306 h 976"/>
                <a:gd name="T2" fmla="*/ 488 w 976"/>
                <a:gd name="T3" fmla="*/ 0 h 976"/>
                <a:gd name="T4" fmla="*/ 275 w 976"/>
                <a:gd name="T5" fmla="*/ 312 h 976"/>
                <a:gd name="T6" fmla="*/ 244 w 976"/>
                <a:gd name="T7" fmla="*/ 329 h 976"/>
                <a:gd name="T8" fmla="*/ 92 w 976"/>
                <a:gd name="T9" fmla="*/ 305 h 976"/>
                <a:gd name="T10" fmla="*/ 0 w 976"/>
                <a:gd name="T11" fmla="*/ 885 h 976"/>
                <a:gd name="T12" fmla="*/ 183 w 976"/>
                <a:gd name="T13" fmla="*/ 976 h 976"/>
                <a:gd name="T14" fmla="*/ 266 w 976"/>
                <a:gd name="T15" fmla="*/ 924 h 976"/>
                <a:gd name="T16" fmla="*/ 275 w 976"/>
                <a:gd name="T17" fmla="*/ 926 h 976"/>
                <a:gd name="T18" fmla="*/ 580 w 976"/>
                <a:gd name="T19" fmla="*/ 976 h 976"/>
                <a:gd name="T20" fmla="*/ 856 w 976"/>
                <a:gd name="T21" fmla="*/ 917 h 976"/>
                <a:gd name="T22" fmla="*/ 870 w 976"/>
                <a:gd name="T23" fmla="*/ 831 h 976"/>
                <a:gd name="T24" fmla="*/ 920 w 976"/>
                <a:gd name="T25" fmla="*/ 669 h 976"/>
                <a:gd name="T26" fmla="*/ 949 w 976"/>
                <a:gd name="T27" fmla="*/ 512 h 976"/>
                <a:gd name="T28" fmla="*/ 976 w 976"/>
                <a:gd name="T29" fmla="*/ 439 h 976"/>
                <a:gd name="T30" fmla="*/ 890 w 976"/>
                <a:gd name="T31" fmla="*/ 319 h 976"/>
                <a:gd name="T32" fmla="*/ 183 w 976"/>
                <a:gd name="T33" fmla="*/ 915 h 976"/>
                <a:gd name="T34" fmla="*/ 61 w 976"/>
                <a:gd name="T35" fmla="*/ 885 h 976"/>
                <a:gd name="T36" fmla="*/ 92 w 976"/>
                <a:gd name="T37" fmla="*/ 366 h 976"/>
                <a:gd name="T38" fmla="*/ 214 w 976"/>
                <a:gd name="T39" fmla="*/ 397 h 976"/>
                <a:gd name="T40" fmla="*/ 914 w 976"/>
                <a:gd name="T41" fmla="*/ 443 h 976"/>
                <a:gd name="T42" fmla="*/ 793 w 976"/>
                <a:gd name="T43" fmla="*/ 488 h 976"/>
                <a:gd name="T44" fmla="*/ 793 w 976"/>
                <a:gd name="T45" fmla="*/ 519 h 976"/>
                <a:gd name="T46" fmla="*/ 901 w 976"/>
                <a:gd name="T47" fmla="*/ 575 h 976"/>
                <a:gd name="T48" fmla="*/ 763 w 976"/>
                <a:gd name="T49" fmla="*/ 641 h 976"/>
                <a:gd name="T50" fmla="*/ 763 w 976"/>
                <a:gd name="T51" fmla="*/ 671 h 976"/>
                <a:gd name="T52" fmla="*/ 862 w 976"/>
                <a:gd name="T53" fmla="*/ 734 h 976"/>
                <a:gd name="T54" fmla="*/ 732 w 976"/>
                <a:gd name="T55" fmla="*/ 793 h 976"/>
                <a:gd name="T56" fmla="*/ 732 w 976"/>
                <a:gd name="T57" fmla="*/ 824 h 976"/>
                <a:gd name="T58" fmla="*/ 811 w 976"/>
                <a:gd name="T59" fmla="*/ 866 h 976"/>
                <a:gd name="T60" fmla="*/ 747 w 976"/>
                <a:gd name="T61" fmla="*/ 915 h 976"/>
                <a:gd name="T62" fmla="*/ 411 w 976"/>
                <a:gd name="T63" fmla="*/ 896 h 976"/>
                <a:gd name="T64" fmla="*/ 244 w 976"/>
                <a:gd name="T65" fmla="*/ 835 h 976"/>
                <a:gd name="T66" fmla="*/ 268 w 976"/>
                <a:gd name="T67" fmla="*/ 382 h 976"/>
                <a:gd name="T68" fmla="*/ 458 w 976"/>
                <a:gd name="T69" fmla="*/ 92 h 976"/>
                <a:gd name="T70" fmla="*/ 577 w 976"/>
                <a:gd name="T71" fmla="*/ 206 h 976"/>
                <a:gd name="T72" fmla="*/ 879 w 976"/>
                <a:gd name="T73" fmla="*/ 377 h 976"/>
                <a:gd name="T74" fmla="*/ 914 w 976"/>
                <a:gd name="T75" fmla="*/ 443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6" h="976">
                  <a:moveTo>
                    <a:pt x="890" y="319"/>
                  </a:moveTo>
                  <a:cubicBezTo>
                    <a:pt x="851" y="309"/>
                    <a:pt x="762" y="309"/>
                    <a:pt x="631" y="306"/>
                  </a:cubicBezTo>
                  <a:cubicBezTo>
                    <a:pt x="637" y="277"/>
                    <a:pt x="638" y="252"/>
                    <a:pt x="638" y="206"/>
                  </a:cubicBezTo>
                  <a:cubicBezTo>
                    <a:pt x="638" y="96"/>
                    <a:pt x="559" y="0"/>
                    <a:pt x="488" y="0"/>
                  </a:cubicBezTo>
                  <a:cubicBezTo>
                    <a:pt x="438" y="0"/>
                    <a:pt x="397" y="41"/>
                    <a:pt x="397" y="91"/>
                  </a:cubicBezTo>
                  <a:cubicBezTo>
                    <a:pt x="396" y="152"/>
                    <a:pt x="377" y="258"/>
                    <a:pt x="275" y="312"/>
                  </a:cubicBezTo>
                  <a:cubicBezTo>
                    <a:pt x="267" y="316"/>
                    <a:pt x="246" y="327"/>
                    <a:pt x="242" y="328"/>
                  </a:cubicBezTo>
                  <a:cubicBezTo>
                    <a:pt x="244" y="329"/>
                    <a:pt x="244" y="329"/>
                    <a:pt x="244" y="329"/>
                  </a:cubicBezTo>
                  <a:cubicBezTo>
                    <a:pt x="228" y="316"/>
                    <a:pt x="206" y="305"/>
                    <a:pt x="183" y="305"/>
                  </a:cubicBezTo>
                  <a:cubicBezTo>
                    <a:pt x="92" y="305"/>
                    <a:pt x="92" y="305"/>
                    <a:pt x="92" y="305"/>
                  </a:cubicBezTo>
                  <a:cubicBezTo>
                    <a:pt x="41" y="305"/>
                    <a:pt x="0" y="346"/>
                    <a:pt x="0" y="397"/>
                  </a:cubicBezTo>
                  <a:cubicBezTo>
                    <a:pt x="0" y="885"/>
                    <a:pt x="0" y="885"/>
                    <a:pt x="0" y="885"/>
                  </a:cubicBezTo>
                  <a:cubicBezTo>
                    <a:pt x="0" y="935"/>
                    <a:pt x="41" y="976"/>
                    <a:pt x="92" y="976"/>
                  </a:cubicBezTo>
                  <a:cubicBezTo>
                    <a:pt x="183" y="976"/>
                    <a:pt x="183" y="976"/>
                    <a:pt x="183" y="976"/>
                  </a:cubicBezTo>
                  <a:cubicBezTo>
                    <a:pt x="219" y="976"/>
                    <a:pt x="250" y="954"/>
                    <a:pt x="264" y="923"/>
                  </a:cubicBezTo>
                  <a:cubicBezTo>
                    <a:pt x="265" y="923"/>
                    <a:pt x="265" y="924"/>
                    <a:pt x="266" y="924"/>
                  </a:cubicBezTo>
                  <a:cubicBezTo>
                    <a:pt x="268" y="924"/>
                    <a:pt x="270" y="925"/>
                    <a:pt x="273" y="926"/>
                  </a:cubicBezTo>
                  <a:cubicBezTo>
                    <a:pt x="274" y="926"/>
                    <a:pt x="274" y="926"/>
                    <a:pt x="275" y="926"/>
                  </a:cubicBezTo>
                  <a:cubicBezTo>
                    <a:pt x="292" y="930"/>
                    <a:pt x="326" y="938"/>
                    <a:pt x="398" y="955"/>
                  </a:cubicBezTo>
                  <a:cubicBezTo>
                    <a:pt x="414" y="959"/>
                    <a:pt x="496" y="976"/>
                    <a:pt x="580" y="976"/>
                  </a:cubicBezTo>
                  <a:cubicBezTo>
                    <a:pt x="747" y="976"/>
                    <a:pt x="747" y="976"/>
                    <a:pt x="747" y="976"/>
                  </a:cubicBezTo>
                  <a:cubicBezTo>
                    <a:pt x="798" y="976"/>
                    <a:pt x="835" y="956"/>
                    <a:pt x="856" y="917"/>
                  </a:cubicBezTo>
                  <a:cubicBezTo>
                    <a:pt x="857" y="917"/>
                    <a:pt x="864" y="903"/>
                    <a:pt x="869" y="884"/>
                  </a:cubicBezTo>
                  <a:cubicBezTo>
                    <a:pt x="874" y="870"/>
                    <a:pt x="875" y="851"/>
                    <a:pt x="870" y="831"/>
                  </a:cubicBezTo>
                  <a:cubicBezTo>
                    <a:pt x="903" y="808"/>
                    <a:pt x="913" y="774"/>
                    <a:pt x="920" y="752"/>
                  </a:cubicBezTo>
                  <a:cubicBezTo>
                    <a:pt x="932" y="716"/>
                    <a:pt x="928" y="688"/>
                    <a:pt x="920" y="669"/>
                  </a:cubicBezTo>
                  <a:cubicBezTo>
                    <a:pt x="939" y="651"/>
                    <a:pt x="954" y="625"/>
                    <a:pt x="961" y="585"/>
                  </a:cubicBezTo>
                  <a:cubicBezTo>
                    <a:pt x="965" y="559"/>
                    <a:pt x="961" y="534"/>
                    <a:pt x="949" y="512"/>
                  </a:cubicBezTo>
                  <a:cubicBezTo>
                    <a:pt x="966" y="493"/>
                    <a:pt x="974" y="468"/>
                    <a:pt x="975" y="446"/>
                  </a:cubicBezTo>
                  <a:cubicBezTo>
                    <a:pt x="976" y="439"/>
                    <a:pt x="976" y="439"/>
                    <a:pt x="976" y="439"/>
                  </a:cubicBezTo>
                  <a:cubicBezTo>
                    <a:pt x="976" y="435"/>
                    <a:pt x="976" y="433"/>
                    <a:pt x="976" y="424"/>
                  </a:cubicBezTo>
                  <a:cubicBezTo>
                    <a:pt x="976" y="386"/>
                    <a:pt x="949" y="336"/>
                    <a:pt x="890" y="319"/>
                  </a:cubicBezTo>
                  <a:close/>
                  <a:moveTo>
                    <a:pt x="214" y="885"/>
                  </a:moveTo>
                  <a:cubicBezTo>
                    <a:pt x="214" y="901"/>
                    <a:pt x="200" y="915"/>
                    <a:pt x="183" y="915"/>
                  </a:cubicBezTo>
                  <a:cubicBezTo>
                    <a:pt x="92" y="915"/>
                    <a:pt x="92" y="915"/>
                    <a:pt x="92" y="915"/>
                  </a:cubicBezTo>
                  <a:cubicBezTo>
                    <a:pt x="75" y="915"/>
                    <a:pt x="61" y="901"/>
                    <a:pt x="61" y="885"/>
                  </a:cubicBezTo>
                  <a:cubicBezTo>
                    <a:pt x="61" y="397"/>
                    <a:pt x="61" y="397"/>
                    <a:pt x="61" y="397"/>
                  </a:cubicBezTo>
                  <a:cubicBezTo>
                    <a:pt x="61" y="380"/>
                    <a:pt x="75" y="366"/>
                    <a:pt x="92" y="366"/>
                  </a:cubicBezTo>
                  <a:cubicBezTo>
                    <a:pt x="183" y="366"/>
                    <a:pt x="183" y="366"/>
                    <a:pt x="183" y="366"/>
                  </a:cubicBezTo>
                  <a:cubicBezTo>
                    <a:pt x="200" y="366"/>
                    <a:pt x="214" y="380"/>
                    <a:pt x="214" y="397"/>
                  </a:cubicBezTo>
                  <a:lnTo>
                    <a:pt x="214" y="885"/>
                  </a:lnTo>
                  <a:close/>
                  <a:moveTo>
                    <a:pt x="914" y="443"/>
                  </a:moveTo>
                  <a:cubicBezTo>
                    <a:pt x="914" y="458"/>
                    <a:pt x="907" y="488"/>
                    <a:pt x="854" y="488"/>
                  </a:cubicBezTo>
                  <a:cubicBezTo>
                    <a:pt x="808" y="488"/>
                    <a:pt x="793" y="488"/>
                    <a:pt x="793" y="488"/>
                  </a:cubicBezTo>
                  <a:cubicBezTo>
                    <a:pt x="785" y="488"/>
                    <a:pt x="778" y="495"/>
                    <a:pt x="778" y="503"/>
                  </a:cubicBezTo>
                  <a:cubicBezTo>
                    <a:pt x="778" y="512"/>
                    <a:pt x="785" y="519"/>
                    <a:pt x="793" y="519"/>
                  </a:cubicBezTo>
                  <a:cubicBezTo>
                    <a:pt x="793" y="519"/>
                    <a:pt x="806" y="519"/>
                    <a:pt x="852" y="519"/>
                  </a:cubicBezTo>
                  <a:cubicBezTo>
                    <a:pt x="898" y="519"/>
                    <a:pt x="904" y="556"/>
                    <a:pt x="901" y="575"/>
                  </a:cubicBezTo>
                  <a:cubicBezTo>
                    <a:pt x="897" y="598"/>
                    <a:pt x="886" y="641"/>
                    <a:pt x="835" y="641"/>
                  </a:cubicBezTo>
                  <a:cubicBezTo>
                    <a:pt x="783" y="641"/>
                    <a:pt x="763" y="641"/>
                    <a:pt x="763" y="641"/>
                  </a:cubicBezTo>
                  <a:cubicBezTo>
                    <a:pt x="754" y="641"/>
                    <a:pt x="747" y="647"/>
                    <a:pt x="747" y="656"/>
                  </a:cubicBezTo>
                  <a:cubicBezTo>
                    <a:pt x="747" y="664"/>
                    <a:pt x="754" y="671"/>
                    <a:pt x="763" y="671"/>
                  </a:cubicBezTo>
                  <a:cubicBezTo>
                    <a:pt x="763" y="671"/>
                    <a:pt x="799" y="671"/>
                    <a:pt x="823" y="671"/>
                  </a:cubicBezTo>
                  <a:cubicBezTo>
                    <a:pt x="874" y="671"/>
                    <a:pt x="870" y="710"/>
                    <a:pt x="862" y="734"/>
                  </a:cubicBezTo>
                  <a:cubicBezTo>
                    <a:pt x="852" y="764"/>
                    <a:pt x="846" y="793"/>
                    <a:pt x="782" y="793"/>
                  </a:cubicBezTo>
                  <a:cubicBezTo>
                    <a:pt x="760" y="793"/>
                    <a:pt x="732" y="793"/>
                    <a:pt x="732" y="793"/>
                  </a:cubicBezTo>
                  <a:cubicBezTo>
                    <a:pt x="723" y="793"/>
                    <a:pt x="717" y="800"/>
                    <a:pt x="717" y="808"/>
                  </a:cubicBezTo>
                  <a:cubicBezTo>
                    <a:pt x="717" y="817"/>
                    <a:pt x="723" y="824"/>
                    <a:pt x="732" y="824"/>
                  </a:cubicBezTo>
                  <a:cubicBezTo>
                    <a:pt x="732" y="824"/>
                    <a:pt x="753" y="824"/>
                    <a:pt x="780" y="824"/>
                  </a:cubicBezTo>
                  <a:cubicBezTo>
                    <a:pt x="813" y="824"/>
                    <a:pt x="815" y="855"/>
                    <a:pt x="811" y="866"/>
                  </a:cubicBezTo>
                  <a:cubicBezTo>
                    <a:pt x="807" y="879"/>
                    <a:pt x="803" y="888"/>
                    <a:pt x="803" y="888"/>
                  </a:cubicBezTo>
                  <a:cubicBezTo>
                    <a:pt x="793" y="905"/>
                    <a:pt x="779" y="915"/>
                    <a:pt x="747" y="915"/>
                  </a:cubicBezTo>
                  <a:cubicBezTo>
                    <a:pt x="580" y="915"/>
                    <a:pt x="580" y="915"/>
                    <a:pt x="580" y="915"/>
                  </a:cubicBezTo>
                  <a:cubicBezTo>
                    <a:pt x="497" y="915"/>
                    <a:pt x="414" y="896"/>
                    <a:pt x="411" y="896"/>
                  </a:cubicBezTo>
                  <a:cubicBezTo>
                    <a:pt x="285" y="866"/>
                    <a:pt x="278" y="864"/>
                    <a:pt x="270" y="862"/>
                  </a:cubicBezTo>
                  <a:cubicBezTo>
                    <a:pt x="270" y="862"/>
                    <a:pt x="244" y="857"/>
                    <a:pt x="244" y="835"/>
                  </a:cubicBezTo>
                  <a:cubicBezTo>
                    <a:pt x="244" y="414"/>
                    <a:pt x="244" y="414"/>
                    <a:pt x="244" y="414"/>
                  </a:cubicBezTo>
                  <a:cubicBezTo>
                    <a:pt x="244" y="399"/>
                    <a:pt x="253" y="386"/>
                    <a:pt x="268" y="382"/>
                  </a:cubicBezTo>
                  <a:cubicBezTo>
                    <a:pt x="270" y="381"/>
                    <a:pt x="273" y="380"/>
                    <a:pt x="275" y="380"/>
                  </a:cubicBezTo>
                  <a:cubicBezTo>
                    <a:pt x="414" y="322"/>
                    <a:pt x="456" y="195"/>
                    <a:pt x="458" y="92"/>
                  </a:cubicBezTo>
                  <a:cubicBezTo>
                    <a:pt x="458" y="77"/>
                    <a:pt x="469" y="61"/>
                    <a:pt x="488" y="61"/>
                  </a:cubicBezTo>
                  <a:cubicBezTo>
                    <a:pt x="520" y="61"/>
                    <a:pt x="577" y="126"/>
                    <a:pt x="577" y="206"/>
                  </a:cubicBezTo>
                  <a:cubicBezTo>
                    <a:pt x="577" y="278"/>
                    <a:pt x="574" y="291"/>
                    <a:pt x="549" y="366"/>
                  </a:cubicBezTo>
                  <a:cubicBezTo>
                    <a:pt x="854" y="366"/>
                    <a:pt x="852" y="370"/>
                    <a:pt x="879" y="377"/>
                  </a:cubicBezTo>
                  <a:cubicBezTo>
                    <a:pt x="912" y="387"/>
                    <a:pt x="915" y="415"/>
                    <a:pt x="915" y="424"/>
                  </a:cubicBezTo>
                  <a:cubicBezTo>
                    <a:pt x="915" y="435"/>
                    <a:pt x="915" y="433"/>
                    <a:pt x="914" y="4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19" name="Freeform 25"/>
            <p:cNvSpPr>
              <a:spLocks noEditPoints="1"/>
            </p:cNvSpPr>
            <p:nvPr/>
          </p:nvSpPr>
          <p:spPr bwMode="auto">
            <a:xfrm>
              <a:off x="344488" y="2979738"/>
              <a:ext cx="341313" cy="346075"/>
            </a:xfrm>
            <a:custGeom>
              <a:avLst/>
              <a:gdLst>
                <a:gd name="T0" fmla="*/ 45 w 91"/>
                <a:gd name="T1" fmla="*/ 0 h 92"/>
                <a:gd name="T2" fmla="*/ 0 w 91"/>
                <a:gd name="T3" fmla="*/ 46 h 92"/>
                <a:gd name="T4" fmla="*/ 45 w 91"/>
                <a:gd name="T5" fmla="*/ 92 h 92"/>
                <a:gd name="T6" fmla="*/ 91 w 91"/>
                <a:gd name="T7" fmla="*/ 46 h 92"/>
                <a:gd name="T8" fmla="*/ 45 w 91"/>
                <a:gd name="T9" fmla="*/ 0 h 92"/>
                <a:gd name="T10" fmla="*/ 45 w 91"/>
                <a:gd name="T11" fmla="*/ 61 h 92"/>
                <a:gd name="T12" fmla="*/ 30 w 91"/>
                <a:gd name="T13" fmla="*/ 46 h 92"/>
                <a:gd name="T14" fmla="*/ 45 w 91"/>
                <a:gd name="T15" fmla="*/ 31 h 92"/>
                <a:gd name="T16" fmla="*/ 61 w 91"/>
                <a:gd name="T17" fmla="*/ 46 h 92"/>
                <a:gd name="T18" fmla="*/ 45 w 91"/>
                <a:gd name="T19" fmla="*/ 6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92">
                  <a:moveTo>
                    <a:pt x="45" y="0"/>
                  </a:moveTo>
                  <a:cubicBezTo>
                    <a:pt x="20" y="0"/>
                    <a:pt x="0" y="20"/>
                    <a:pt x="0" y="46"/>
                  </a:cubicBez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0"/>
                    <a:pt x="71" y="0"/>
                    <a:pt x="45" y="0"/>
                  </a:cubicBezTo>
                  <a:close/>
                  <a:moveTo>
                    <a:pt x="45" y="61"/>
                  </a:moveTo>
                  <a:cubicBezTo>
                    <a:pt x="37" y="61"/>
                    <a:pt x="30" y="54"/>
                    <a:pt x="30" y="46"/>
                  </a:cubicBezTo>
                  <a:cubicBezTo>
                    <a:pt x="30" y="37"/>
                    <a:pt x="37" y="31"/>
                    <a:pt x="45" y="31"/>
                  </a:cubicBezTo>
                  <a:cubicBezTo>
                    <a:pt x="54" y="31"/>
                    <a:pt x="61" y="37"/>
                    <a:pt x="61" y="46"/>
                  </a:cubicBezTo>
                  <a:cubicBezTo>
                    <a:pt x="61" y="54"/>
                    <a:pt x="54" y="61"/>
                    <a:pt x="45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cxnSp>
        <p:nvCxnSpPr>
          <p:cNvPr id="235" name="Straight Connector 176"/>
          <p:cNvCxnSpPr/>
          <p:nvPr/>
        </p:nvCxnSpPr>
        <p:spPr>
          <a:xfrm flipV="1">
            <a:off x="7389241" y="3484241"/>
            <a:ext cx="823155" cy="2283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稻壳儿小白白(http://dwz.cn/Wu2UP)"/>
          <p:cNvSpPr txBox="1">
            <a:spLocks noChangeArrowheads="1"/>
          </p:cNvSpPr>
          <p:nvPr/>
        </p:nvSpPr>
        <p:spPr bwMode="auto">
          <a:xfrm>
            <a:off x="5756302" y="3384041"/>
            <a:ext cx="19526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脊柱的棘突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0" y="0"/>
            <a:ext cx="3031314" cy="2044559"/>
            <a:chOff x="0" y="0"/>
            <a:chExt cx="4441085" cy="2995422"/>
          </a:xfrm>
        </p:grpSpPr>
        <p:pic>
          <p:nvPicPr>
            <p:cNvPr id="47" name="图片 4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48" name="文本框 47"/>
            <p:cNvSpPr txBox="1"/>
            <p:nvPr/>
          </p:nvSpPr>
          <p:spPr>
            <a:xfrm>
              <a:off x="1455369" y="576279"/>
              <a:ext cx="2985716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 smtClean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背部的体表结构</a:t>
              </a:r>
              <a:endParaRPr lang="zh-CN" altLang="en-US" sz="2000" dirty="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383143" y="309782"/>
              <a:ext cx="1018938" cy="1119188"/>
              <a:chOff x="367902" y="350520"/>
              <a:chExt cx="1305311" cy="1433737"/>
            </a:xfrm>
          </p:grpSpPr>
          <p:sp>
            <p:nvSpPr>
              <p:cNvPr id="58" name="任意多边形 57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436166" y="460861"/>
                <a:ext cx="1168781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01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30" name="图片 2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861" y="2026845"/>
            <a:ext cx="3810000" cy="351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4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7" t="9293" r="40874" b="16219"/>
          <a:stretch>
            <a:fillRect/>
          </a:stretch>
        </p:blipFill>
        <p:spPr>
          <a:xfrm rot="5400000">
            <a:off x="2670811" y="-2663189"/>
            <a:ext cx="6850379" cy="12192000"/>
          </a:xfrm>
          <a:prstGeom prst="rect">
            <a:avLst/>
          </a:prstGeom>
        </p:spPr>
      </p:pic>
      <p:sp>
        <p:nvSpPr>
          <p:cNvPr id="4" name="任意多边形 3"/>
          <p:cNvSpPr/>
          <p:nvPr/>
        </p:nvSpPr>
        <p:spPr>
          <a:xfrm>
            <a:off x="1038462" y="1021080"/>
            <a:ext cx="3480826" cy="4876802"/>
          </a:xfrm>
          <a:custGeom>
            <a:avLst/>
            <a:gdLst>
              <a:gd name="connsiteX0" fmla="*/ 0 w 3480826"/>
              <a:gd name="connsiteY0" fmla="*/ 0 h 4876802"/>
              <a:gd name="connsiteX1" fmla="*/ 3480826 w 3480826"/>
              <a:gd name="connsiteY1" fmla="*/ 0 h 4876802"/>
              <a:gd name="connsiteX2" fmla="*/ 3480826 w 3480826"/>
              <a:gd name="connsiteY2" fmla="*/ 606306 h 4876802"/>
              <a:gd name="connsiteX3" fmla="*/ 3345248 w 3480826"/>
              <a:gd name="connsiteY3" fmla="*/ 606306 h 4876802"/>
              <a:gd name="connsiteX4" fmla="*/ 3345248 w 3480826"/>
              <a:gd name="connsiteY4" fmla="*/ 135578 h 4876802"/>
              <a:gd name="connsiteX5" fmla="*/ 135578 w 3480826"/>
              <a:gd name="connsiteY5" fmla="*/ 135578 h 4876802"/>
              <a:gd name="connsiteX6" fmla="*/ 135578 w 3480826"/>
              <a:gd name="connsiteY6" fmla="*/ 4741224 h 4876802"/>
              <a:gd name="connsiteX7" fmla="*/ 3345248 w 3480826"/>
              <a:gd name="connsiteY7" fmla="*/ 4741224 h 4876802"/>
              <a:gd name="connsiteX8" fmla="*/ 3345248 w 3480826"/>
              <a:gd name="connsiteY8" fmla="*/ 4275356 h 4876802"/>
              <a:gd name="connsiteX9" fmla="*/ 3480826 w 3480826"/>
              <a:gd name="connsiteY9" fmla="*/ 4275356 h 4876802"/>
              <a:gd name="connsiteX10" fmla="*/ 3480826 w 3480826"/>
              <a:gd name="connsiteY10" fmla="*/ 4876802 h 4876802"/>
              <a:gd name="connsiteX11" fmla="*/ 0 w 3480826"/>
              <a:gd name="connsiteY11" fmla="*/ 4876802 h 4876802"/>
              <a:gd name="connsiteX12" fmla="*/ 0 w 3480826"/>
              <a:gd name="connsiteY12" fmla="*/ 0 h 4876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80826" h="4876802">
                <a:moveTo>
                  <a:pt x="0" y="0"/>
                </a:moveTo>
                <a:lnTo>
                  <a:pt x="3480826" y="0"/>
                </a:lnTo>
                <a:lnTo>
                  <a:pt x="3480826" y="606306"/>
                </a:lnTo>
                <a:lnTo>
                  <a:pt x="3345248" y="606306"/>
                </a:lnTo>
                <a:lnTo>
                  <a:pt x="3345248" y="135578"/>
                </a:lnTo>
                <a:lnTo>
                  <a:pt x="135578" y="135578"/>
                </a:lnTo>
                <a:lnTo>
                  <a:pt x="135578" y="4741224"/>
                </a:lnTo>
                <a:lnTo>
                  <a:pt x="3345248" y="4741224"/>
                </a:lnTo>
                <a:lnTo>
                  <a:pt x="3345248" y="4275356"/>
                </a:lnTo>
                <a:lnTo>
                  <a:pt x="3480826" y="4275356"/>
                </a:lnTo>
                <a:lnTo>
                  <a:pt x="3480826" y="4876802"/>
                </a:lnTo>
                <a:lnTo>
                  <a:pt x="0" y="4876802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22859" y="3188860"/>
            <a:ext cx="63396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dirty="0">
                <a:solidFill>
                  <a:srgbClr val="31313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如何区别颈</a:t>
            </a:r>
            <a:r>
              <a:rPr lang="zh-CN" altLang="en-US" sz="6000" dirty="0" smtClean="0">
                <a:solidFill>
                  <a:srgbClr val="31313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胸腰椎</a:t>
            </a:r>
            <a:endParaRPr lang="zh-CN" altLang="en-US" sz="6000" dirty="0">
              <a:solidFill>
                <a:srgbClr val="31313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02539" y="1657866"/>
            <a:ext cx="179786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1500" dirty="0" smtClean="0">
                <a:solidFill>
                  <a:srgbClr val="31313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11500" dirty="0">
              <a:solidFill>
                <a:srgbClr val="31313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33"/>
          <p:cNvGrpSpPr/>
          <p:nvPr/>
        </p:nvGrpSpPr>
        <p:grpSpPr>
          <a:xfrm>
            <a:off x="1937264" y="4752802"/>
            <a:ext cx="354280" cy="378189"/>
            <a:chOff x="8342313" y="10972800"/>
            <a:chExt cx="1293813" cy="1381125"/>
          </a:xfrm>
          <a:solidFill>
            <a:schemeClr val="bg1"/>
          </a:solidFill>
          <a:effectLst/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8342313" y="10972800"/>
              <a:ext cx="1293813" cy="1381125"/>
            </a:xfrm>
            <a:custGeom>
              <a:avLst/>
              <a:gdLst>
                <a:gd name="T0" fmla="*/ 299 w 345"/>
                <a:gd name="T1" fmla="*/ 0 h 368"/>
                <a:gd name="T2" fmla="*/ 46 w 345"/>
                <a:gd name="T3" fmla="*/ 0 h 368"/>
                <a:gd name="T4" fmla="*/ 0 w 345"/>
                <a:gd name="T5" fmla="*/ 46 h 368"/>
                <a:gd name="T6" fmla="*/ 0 w 345"/>
                <a:gd name="T7" fmla="*/ 322 h 368"/>
                <a:gd name="T8" fmla="*/ 46 w 345"/>
                <a:gd name="T9" fmla="*/ 368 h 368"/>
                <a:gd name="T10" fmla="*/ 299 w 345"/>
                <a:gd name="T11" fmla="*/ 368 h 368"/>
                <a:gd name="T12" fmla="*/ 345 w 345"/>
                <a:gd name="T13" fmla="*/ 322 h 368"/>
                <a:gd name="T14" fmla="*/ 345 w 345"/>
                <a:gd name="T15" fmla="*/ 46 h 368"/>
                <a:gd name="T16" fmla="*/ 299 w 345"/>
                <a:gd name="T17" fmla="*/ 0 h 368"/>
                <a:gd name="T18" fmla="*/ 322 w 345"/>
                <a:gd name="T19" fmla="*/ 322 h 368"/>
                <a:gd name="T20" fmla="*/ 299 w 345"/>
                <a:gd name="T21" fmla="*/ 345 h 368"/>
                <a:gd name="T22" fmla="*/ 46 w 345"/>
                <a:gd name="T23" fmla="*/ 345 h 368"/>
                <a:gd name="T24" fmla="*/ 23 w 345"/>
                <a:gd name="T25" fmla="*/ 322 h 368"/>
                <a:gd name="T26" fmla="*/ 23 w 345"/>
                <a:gd name="T27" fmla="*/ 46 h 368"/>
                <a:gd name="T28" fmla="*/ 46 w 345"/>
                <a:gd name="T29" fmla="*/ 23 h 368"/>
                <a:gd name="T30" fmla="*/ 299 w 345"/>
                <a:gd name="T31" fmla="*/ 23 h 368"/>
                <a:gd name="T32" fmla="*/ 322 w 345"/>
                <a:gd name="T33" fmla="*/ 46 h 368"/>
                <a:gd name="T34" fmla="*/ 322 w 345"/>
                <a:gd name="T35" fmla="*/ 32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68">
                  <a:moveTo>
                    <a:pt x="299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322"/>
                    <a:pt x="0" y="322"/>
                    <a:pt x="0" y="322"/>
                  </a:cubicBezTo>
                  <a:cubicBezTo>
                    <a:pt x="0" y="348"/>
                    <a:pt x="20" y="368"/>
                    <a:pt x="46" y="368"/>
                  </a:cubicBezTo>
                  <a:cubicBezTo>
                    <a:pt x="299" y="368"/>
                    <a:pt x="299" y="368"/>
                    <a:pt x="299" y="368"/>
                  </a:cubicBezTo>
                  <a:cubicBezTo>
                    <a:pt x="324" y="368"/>
                    <a:pt x="345" y="348"/>
                    <a:pt x="345" y="322"/>
                  </a:cubicBezTo>
                  <a:cubicBezTo>
                    <a:pt x="345" y="46"/>
                    <a:pt x="345" y="46"/>
                    <a:pt x="345" y="46"/>
                  </a:cubicBezTo>
                  <a:cubicBezTo>
                    <a:pt x="345" y="21"/>
                    <a:pt x="324" y="0"/>
                    <a:pt x="299" y="0"/>
                  </a:cubicBezTo>
                  <a:close/>
                  <a:moveTo>
                    <a:pt x="322" y="322"/>
                  </a:moveTo>
                  <a:cubicBezTo>
                    <a:pt x="322" y="335"/>
                    <a:pt x="312" y="345"/>
                    <a:pt x="299" y="345"/>
                  </a:cubicBezTo>
                  <a:cubicBezTo>
                    <a:pt x="46" y="345"/>
                    <a:pt x="46" y="345"/>
                    <a:pt x="46" y="345"/>
                  </a:cubicBezTo>
                  <a:cubicBezTo>
                    <a:pt x="33" y="345"/>
                    <a:pt x="23" y="335"/>
                    <a:pt x="23" y="322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33"/>
                    <a:pt x="33" y="23"/>
                    <a:pt x="46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312" y="23"/>
                    <a:pt x="322" y="33"/>
                    <a:pt x="322" y="46"/>
                  </a:cubicBezTo>
                  <a:lnTo>
                    <a:pt x="322" y="3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6" name="Freeform 6"/>
            <p:cNvSpPr>
              <a:spLocks noEditPoints="1"/>
            </p:cNvSpPr>
            <p:nvPr/>
          </p:nvSpPr>
          <p:spPr bwMode="auto">
            <a:xfrm>
              <a:off x="8513763" y="11145838"/>
              <a:ext cx="949325" cy="863600"/>
            </a:xfrm>
            <a:custGeom>
              <a:avLst/>
              <a:gdLst>
                <a:gd name="T0" fmla="*/ 241 w 253"/>
                <a:gd name="T1" fmla="*/ 0 h 230"/>
                <a:gd name="T2" fmla="*/ 11 w 253"/>
                <a:gd name="T3" fmla="*/ 0 h 230"/>
                <a:gd name="T4" fmla="*/ 0 w 253"/>
                <a:gd name="T5" fmla="*/ 11 h 230"/>
                <a:gd name="T6" fmla="*/ 0 w 253"/>
                <a:gd name="T7" fmla="*/ 219 h 230"/>
                <a:gd name="T8" fmla="*/ 11 w 253"/>
                <a:gd name="T9" fmla="*/ 230 h 230"/>
                <a:gd name="T10" fmla="*/ 241 w 253"/>
                <a:gd name="T11" fmla="*/ 230 h 230"/>
                <a:gd name="T12" fmla="*/ 253 w 253"/>
                <a:gd name="T13" fmla="*/ 219 h 230"/>
                <a:gd name="T14" fmla="*/ 253 w 253"/>
                <a:gd name="T15" fmla="*/ 11 h 230"/>
                <a:gd name="T16" fmla="*/ 241 w 253"/>
                <a:gd name="T17" fmla="*/ 0 h 230"/>
                <a:gd name="T18" fmla="*/ 241 w 253"/>
                <a:gd name="T19" fmla="*/ 11 h 230"/>
                <a:gd name="T20" fmla="*/ 241 w 253"/>
                <a:gd name="T21" fmla="*/ 171 h 230"/>
                <a:gd name="T22" fmla="*/ 204 w 253"/>
                <a:gd name="T23" fmla="*/ 130 h 230"/>
                <a:gd name="T24" fmla="*/ 195 w 253"/>
                <a:gd name="T25" fmla="*/ 127 h 230"/>
                <a:gd name="T26" fmla="*/ 187 w 253"/>
                <a:gd name="T27" fmla="*/ 130 h 230"/>
                <a:gd name="T28" fmla="*/ 157 w 253"/>
                <a:gd name="T29" fmla="*/ 164 h 230"/>
                <a:gd name="T30" fmla="*/ 66 w 253"/>
                <a:gd name="T31" fmla="*/ 61 h 230"/>
                <a:gd name="T32" fmla="*/ 57 w 253"/>
                <a:gd name="T33" fmla="*/ 57 h 230"/>
                <a:gd name="T34" fmla="*/ 49 w 253"/>
                <a:gd name="T35" fmla="*/ 61 h 230"/>
                <a:gd name="T36" fmla="*/ 11 w 253"/>
                <a:gd name="T37" fmla="*/ 105 h 230"/>
                <a:gd name="T38" fmla="*/ 11 w 253"/>
                <a:gd name="T39" fmla="*/ 11 h 230"/>
                <a:gd name="T40" fmla="*/ 241 w 253"/>
                <a:gd name="T41" fmla="*/ 11 h 230"/>
                <a:gd name="T42" fmla="*/ 11 w 253"/>
                <a:gd name="T43" fmla="*/ 122 h 230"/>
                <a:gd name="T44" fmla="*/ 57 w 253"/>
                <a:gd name="T45" fmla="*/ 69 h 230"/>
                <a:gd name="T46" fmla="*/ 150 w 253"/>
                <a:gd name="T47" fmla="*/ 174 h 230"/>
                <a:gd name="T48" fmla="*/ 157 w 253"/>
                <a:gd name="T49" fmla="*/ 182 h 230"/>
                <a:gd name="T50" fmla="*/ 189 w 253"/>
                <a:gd name="T51" fmla="*/ 219 h 230"/>
                <a:gd name="T52" fmla="*/ 11 w 253"/>
                <a:gd name="T53" fmla="*/ 219 h 230"/>
                <a:gd name="T54" fmla="*/ 11 w 253"/>
                <a:gd name="T55" fmla="*/ 122 h 230"/>
                <a:gd name="T56" fmla="*/ 204 w 253"/>
                <a:gd name="T57" fmla="*/ 219 h 230"/>
                <a:gd name="T58" fmla="*/ 165 w 253"/>
                <a:gd name="T59" fmla="*/ 173 h 230"/>
                <a:gd name="T60" fmla="*/ 195 w 253"/>
                <a:gd name="T61" fmla="*/ 138 h 230"/>
                <a:gd name="T62" fmla="*/ 241 w 253"/>
                <a:gd name="T63" fmla="*/ 188 h 230"/>
                <a:gd name="T64" fmla="*/ 241 w 253"/>
                <a:gd name="T65" fmla="*/ 219 h 230"/>
                <a:gd name="T66" fmla="*/ 204 w 253"/>
                <a:gd name="T67" fmla="*/ 21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53" h="230">
                  <a:moveTo>
                    <a:pt x="24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25"/>
                    <a:pt x="5" y="230"/>
                    <a:pt x="11" y="230"/>
                  </a:cubicBezTo>
                  <a:cubicBezTo>
                    <a:pt x="241" y="230"/>
                    <a:pt x="241" y="230"/>
                    <a:pt x="241" y="230"/>
                  </a:cubicBezTo>
                  <a:cubicBezTo>
                    <a:pt x="248" y="230"/>
                    <a:pt x="253" y="225"/>
                    <a:pt x="253" y="219"/>
                  </a:cubicBezTo>
                  <a:cubicBezTo>
                    <a:pt x="253" y="11"/>
                    <a:pt x="253" y="11"/>
                    <a:pt x="253" y="11"/>
                  </a:cubicBezTo>
                  <a:cubicBezTo>
                    <a:pt x="253" y="5"/>
                    <a:pt x="248" y="0"/>
                    <a:pt x="241" y="0"/>
                  </a:cubicBezTo>
                  <a:close/>
                  <a:moveTo>
                    <a:pt x="241" y="11"/>
                  </a:moveTo>
                  <a:cubicBezTo>
                    <a:pt x="241" y="171"/>
                    <a:pt x="241" y="171"/>
                    <a:pt x="241" y="171"/>
                  </a:cubicBezTo>
                  <a:cubicBezTo>
                    <a:pt x="204" y="130"/>
                    <a:pt x="204" y="130"/>
                    <a:pt x="204" y="130"/>
                  </a:cubicBezTo>
                  <a:cubicBezTo>
                    <a:pt x="202" y="128"/>
                    <a:pt x="199" y="127"/>
                    <a:pt x="195" y="127"/>
                  </a:cubicBezTo>
                  <a:cubicBezTo>
                    <a:pt x="192" y="127"/>
                    <a:pt x="189" y="128"/>
                    <a:pt x="187" y="130"/>
                  </a:cubicBezTo>
                  <a:cubicBezTo>
                    <a:pt x="157" y="164"/>
                    <a:pt x="157" y="164"/>
                    <a:pt x="157" y="164"/>
                  </a:cubicBezTo>
                  <a:cubicBezTo>
                    <a:pt x="66" y="61"/>
                    <a:pt x="66" y="61"/>
                    <a:pt x="66" y="61"/>
                  </a:cubicBezTo>
                  <a:cubicBezTo>
                    <a:pt x="64" y="59"/>
                    <a:pt x="61" y="57"/>
                    <a:pt x="57" y="57"/>
                  </a:cubicBezTo>
                  <a:cubicBezTo>
                    <a:pt x="54" y="57"/>
                    <a:pt x="51" y="59"/>
                    <a:pt x="49" y="61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11" y="11"/>
                    <a:pt x="11" y="11"/>
                    <a:pt x="11" y="11"/>
                  </a:cubicBezTo>
                  <a:lnTo>
                    <a:pt x="241" y="11"/>
                  </a:lnTo>
                  <a:close/>
                  <a:moveTo>
                    <a:pt x="11" y="122"/>
                  </a:moveTo>
                  <a:cubicBezTo>
                    <a:pt x="57" y="69"/>
                    <a:pt x="57" y="69"/>
                    <a:pt x="57" y="69"/>
                  </a:cubicBezTo>
                  <a:cubicBezTo>
                    <a:pt x="150" y="174"/>
                    <a:pt x="150" y="174"/>
                    <a:pt x="150" y="174"/>
                  </a:cubicBezTo>
                  <a:cubicBezTo>
                    <a:pt x="157" y="182"/>
                    <a:pt x="157" y="182"/>
                    <a:pt x="157" y="182"/>
                  </a:cubicBezTo>
                  <a:cubicBezTo>
                    <a:pt x="189" y="219"/>
                    <a:pt x="189" y="219"/>
                    <a:pt x="189" y="219"/>
                  </a:cubicBezTo>
                  <a:cubicBezTo>
                    <a:pt x="11" y="219"/>
                    <a:pt x="11" y="219"/>
                    <a:pt x="11" y="219"/>
                  </a:cubicBezTo>
                  <a:lnTo>
                    <a:pt x="11" y="122"/>
                  </a:lnTo>
                  <a:close/>
                  <a:moveTo>
                    <a:pt x="204" y="219"/>
                  </a:moveTo>
                  <a:cubicBezTo>
                    <a:pt x="165" y="173"/>
                    <a:pt x="165" y="173"/>
                    <a:pt x="165" y="173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1" y="219"/>
                    <a:pt x="241" y="219"/>
                    <a:pt x="241" y="219"/>
                  </a:cubicBezTo>
                  <a:lnTo>
                    <a:pt x="204" y="2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7" name="Freeform 7"/>
            <p:cNvSpPr>
              <a:spLocks noEditPoints="1"/>
            </p:cNvSpPr>
            <p:nvPr/>
          </p:nvSpPr>
          <p:spPr bwMode="auto">
            <a:xfrm>
              <a:off x="9032875" y="11272838"/>
              <a:ext cx="258763" cy="263525"/>
            </a:xfrm>
            <a:custGeom>
              <a:avLst/>
              <a:gdLst>
                <a:gd name="T0" fmla="*/ 34 w 69"/>
                <a:gd name="T1" fmla="*/ 70 h 70"/>
                <a:gd name="T2" fmla="*/ 69 w 69"/>
                <a:gd name="T3" fmla="*/ 35 h 70"/>
                <a:gd name="T4" fmla="*/ 34 w 69"/>
                <a:gd name="T5" fmla="*/ 0 h 70"/>
                <a:gd name="T6" fmla="*/ 0 w 69"/>
                <a:gd name="T7" fmla="*/ 35 h 70"/>
                <a:gd name="T8" fmla="*/ 34 w 69"/>
                <a:gd name="T9" fmla="*/ 70 h 70"/>
                <a:gd name="T10" fmla="*/ 34 w 69"/>
                <a:gd name="T11" fmla="*/ 12 h 70"/>
                <a:gd name="T12" fmla="*/ 57 w 69"/>
                <a:gd name="T13" fmla="*/ 35 h 70"/>
                <a:gd name="T14" fmla="*/ 34 w 69"/>
                <a:gd name="T15" fmla="*/ 58 h 70"/>
                <a:gd name="T16" fmla="*/ 11 w 69"/>
                <a:gd name="T17" fmla="*/ 35 h 70"/>
                <a:gd name="T18" fmla="*/ 34 w 69"/>
                <a:gd name="T19" fmla="*/ 1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53" y="70"/>
                    <a:pt x="69" y="54"/>
                    <a:pt x="69" y="35"/>
                  </a:cubicBezTo>
                  <a:cubicBezTo>
                    <a:pt x="69" y="16"/>
                    <a:pt x="53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  <a:close/>
                  <a:moveTo>
                    <a:pt x="34" y="12"/>
                  </a:moveTo>
                  <a:cubicBezTo>
                    <a:pt x="47" y="12"/>
                    <a:pt x="57" y="22"/>
                    <a:pt x="57" y="35"/>
                  </a:cubicBezTo>
                  <a:cubicBezTo>
                    <a:pt x="57" y="48"/>
                    <a:pt x="47" y="58"/>
                    <a:pt x="34" y="58"/>
                  </a:cubicBezTo>
                  <a:cubicBezTo>
                    <a:pt x="22" y="58"/>
                    <a:pt x="11" y="48"/>
                    <a:pt x="11" y="35"/>
                  </a:cubicBezTo>
                  <a:cubicBezTo>
                    <a:pt x="11" y="22"/>
                    <a:pt x="22" y="12"/>
                    <a:pt x="3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10" name="Oval 5"/>
          <p:cNvSpPr/>
          <p:nvPr/>
        </p:nvSpPr>
        <p:spPr>
          <a:xfrm>
            <a:off x="1700398" y="1291441"/>
            <a:ext cx="827577" cy="827577"/>
          </a:xfrm>
          <a:prstGeom prst="ellipse">
            <a:avLst/>
          </a:prstGeom>
          <a:solidFill>
            <a:srgbClr val="DC75A5"/>
          </a:solidFill>
          <a:ln w="28575" cap="flat">
            <a:noFill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360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8" name="Group 37"/>
          <p:cNvGrpSpPr/>
          <p:nvPr/>
        </p:nvGrpSpPr>
        <p:grpSpPr>
          <a:xfrm>
            <a:off x="1924439" y="1490732"/>
            <a:ext cx="379493" cy="331676"/>
            <a:chOff x="8296275" y="8293096"/>
            <a:chExt cx="1385888" cy="1211261"/>
          </a:xfrm>
          <a:solidFill>
            <a:schemeClr val="bg1"/>
          </a:solidFill>
          <a:effectLst/>
        </p:grpSpPr>
        <p:sp>
          <p:nvSpPr>
            <p:cNvPr id="29" name="Freeform 8"/>
            <p:cNvSpPr>
              <a:spLocks noEditPoints="1"/>
            </p:cNvSpPr>
            <p:nvPr/>
          </p:nvSpPr>
          <p:spPr bwMode="auto">
            <a:xfrm>
              <a:off x="8296275" y="8293096"/>
              <a:ext cx="1385888" cy="1211261"/>
            </a:xfrm>
            <a:custGeom>
              <a:avLst/>
              <a:gdLst>
                <a:gd name="T0" fmla="*/ 368 w 369"/>
                <a:gd name="T1" fmla="*/ 190 h 323"/>
                <a:gd name="T2" fmla="*/ 322 w 369"/>
                <a:gd name="T3" fmla="*/ 17 h 323"/>
                <a:gd name="T4" fmla="*/ 299 w 369"/>
                <a:gd name="T5" fmla="*/ 0 h 323"/>
                <a:gd name="T6" fmla="*/ 184 w 369"/>
                <a:gd name="T7" fmla="*/ 0 h 323"/>
                <a:gd name="T8" fmla="*/ 69 w 369"/>
                <a:gd name="T9" fmla="*/ 0 h 323"/>
                <a:gd name="T10" fmla="*/ 47 w 369"/>
                <a:gd name="T11" fmla="*/ 17 h 323"/>
                <a:gd name="T12" fmla="*/ 1 w 369"/>
                <a:gd name="T13" fmla="*/ 190 h 323"/>
                <a:gd name="T14" fmla="*/ 0 w 369"/>
                <a:gd name="T15" fmla="*/ 196 h 323"/>
                <a:gd name="T16" fmla="*/ 0 w 369"/>
                <a:gd name="T17" fmla="*/ 276 h 323"/>
                <a:gd name="T18" fmla="*/ 46 w 369"/>
                <a:gd name="T19" fmla="*/ 323 h 323"/>
                <a:gd name="T20" fmla="*/ 323 w 369"/>
                <a:gd name="T21" fmla="*/ 323 h 323"/>
                <a:gd name="T22" fmla="*/ 369 w 369"/>
                <a:gd name="T23" fmla="*/ 276 h 323"/>
                <a:gd name="T24" fmla="*/ 369 w 369"/>
                <a:gd name="T25" fmla="*/ 196 h 323"/>
                <a:gd name="T26" fmla="*/ 368 w 369"/>
                <a:gd name="T27" fmla="*/ 190 h 323"/>
                <a:gd name="T28" fmla="*/ 346 w 369"/>
                <a:gd name="T29" fmla="*/ 276 h 323"/>
                <a:gd name="T30" fmla="*/ 323 w 369"/>
                <a:gd name="T31" fmla="*/ 299 h 323"/>
                <a:gd name="T32" fmla="*/ 46 w 369"/>
                <a:gd name="T33" fmla="*/ 299 h 323"/>
                <a:gd name="T34" fmla="*/ 23 w 369"/>
                <a:gd name="T35" fmla="*/ 276 h 323"/>
                <a:gd name="T36" fmla="*/ 23 w 369"/>
                <a:gd name="T37" fmla="*/ 196 h 323"/>
                <a:gd name="T38" fmla="*/ 69 w 369"/>
                <a:gd name="T39" fmla="*/ 23 h 323"/>
                <a:gd name="T40" fmla="*/ 299 w 369"/>
                <a:gd name="T41" fmla="*/ 23 h 323"/>
                <a:gd name="T42" fmla="*/ 346 w 369"/>
                <a:gd name="T43" fmla="*/ 196 h 323"/>
                <a:gd name="T44" fmla="*/ 346 w 369"/>
                <a:gd name="T45" fmla="*/ 27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9" h="323">
                  <a:moveTo>
                    <a:pt x="368" y="190"/>
                  </a:moveTo>
                  <a:cubicBezTo>
                    <a:pt x="322" y="17"/>
                    <a:pt x="322" y="17"/>
                    <a:pt x="322" y="17"/>
                  </a:cubicBezTo>
                  <a:cubicBezTo>
                    <a:pt x="319" y="7"/>
                    <a:pt x="310" y="0"/>
                    <a:pt x="299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59" y="0"/>
                    <a:pt x="50" y="7"/>
                    <a:pt x="47" y="17"/>
                  </a:cubicBezTo>
                  <a:cubicBezTo>
                    <a:pt x="1" y="190"/>
                    <a:pt x="1" y="190"/>
                    <a:pt x="1" y="190"/>
                  </a:cubicBezTo>
                  <a:cubicBezTo>
                    <a:pt x="0" y="192"/>
                    <a:pt x="0" y="194"/>
                    <a:pt x="0" y="196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0" y="302"/>
                    <a:pt x="21" y="323"/>
                    <a:pt x="46" y="323"/>
                  </a:cubicBezTo>
                  <a:cubicBezTo>
                    <a:pt x="323" y="323"/>
                    <a:pt x="323" y="323"/>
                    <a:pt x="323" y="323"/>
                  </a:cubicBezTo>
                  <a:cubicBezTo>
                    <a:pt x="348" y="323"/>
                    <a:pt x="369" y="302"/>
                    <a:pt x="369" y="276"/>
                  </a:cubicBezTo>
                  <a:cubicBezTo>
                    <a:pt x="369" y="196"/>
                    <a:pt x="369" y="196"/>
                    <a:pt x="369" y="196"/>
                  </a:cubicBezTo>
                  <a:cubicBezTo>
                    <a:pt x="369" y="194"/>
                    <a:pt x="368" y="192"/>
                    <a:pt x="368" y="190"/>
                  </a:cubicBezTo>
                  <a:close/>
                  <a:moveTo>
                    <a:pt x="346" y="276"/>
                  </a:moveTo>
                  <a:cubicBezTo>
                    <a:pt x="346" y="289"/>
                    <a:pt x="335" y="299"/>
                    <a:pt x="323" y="299"/>
                  </a:cubicBezTo>
                  <a:cubicBezTo>
                    <a:pt x="46" y="299"/>
                    <a:pt x="46" y="299"/>
                    <a:pt x="46" y="299"/>
                  </a:cubicBezTo>
                  <a:cubicBezTo>
                    <a:pt x="34" y="299"/>
                    <a:pt x="23" y="289"/>
                    <a:pt x="23" y="276"/>
                  </a:cubicBezTo>
                  <a:cubicBezTo>
                    <a:pt x="23" y="196"/>
                    <a:pt x="23" y="196"/>
                    <a:pt x="23" y="196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346" y="196"/>
                    <a:pt x="346" y="196"/>
                    <a:pt x="346" y="196"/>
                  </a:cubicBezTo>
                  <a:lnTo>
                    <a:pt x="346" y="27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0" name="Freeform 9"/>
            <p:cNvSpPr>
              <a:spLocks noEditPoints="1"/>
            </p:cNvSpPr>
            <p:nvPr/>
          </p:nvSpPr>
          <p:spPr bwMode="auto">
            <a:xfrm>
              <a:off x="8461376" y="8466137"/>
              <a:ext cx="1055689" cy="776288"/>
            </a:xfrm>
            <a:custGeom>
              <a:avLst/>
              <a:gdLst>
                <a:gd name="T0" fmla="*/ 229 w 281"/>
                <a:gd name="T1" fmla="*/ 0 h 207"/>
                <a:gd name="T2" fmla="*/ 51 w 281"/>
                <a:gd name="T3" fmla="*/ 0 h 207"/>
                <a:gd name="T4" fmla="*/ 40 w 281"/>
                <a:gd name="T5" fmla="*/ 9 h 207"/>
                <a:gd name="T6" fmla="*/ 0 w 281"/>
                <a:gd name="T7" fmla="*/ 147 h 207"/>
                <a:gd name="T8" fmla="*/ 2 w 281"/>
                <a:gd name="T9" fmla="*/ 157 h 207"/>
                <a:gd name="T10" fmla="*/ 12 w 281"/>
                <a:gd name="T11" fmla="*/ 161 h 207"/>
                <a:gd name="T12" fmla="*/ 45 w 281"/>
                <a:gd name="T13" fmla="*/ 161 h 207"/>
                <a:gd name="T14" fmla="*/ 58 w 281"/>
                <a:gd name="T15" fmla="*/ 161 h 207"/>
                <a:gd name="T16" fmla="*/ 64 w 281"/>
                <a:gd name="T17" fmla="*/ 161 h 207"/>
                <a:gd name="T18" fmla="*/ 81 w 281"/>
                <a:gd name="T19" fmla="*/ 195 h 207"/>
                <a:gd name="T20" fmla="*/ 101 w 281"/>
                <a:gd name="T21" fmla="*/ 207 h 207"/>
                <a:gd name="T22" fmla="*/ 179 w 281"/>
                <a:gd name="T23" fmla="*/ 207 h 207"/>
                <a:gd name="T24" fmla="*/ 200 w 281"/>
                <a:gd name="T25" fmla="*/ 195 h 207"/>
                <a:gd name="T26" fmla="*/ 217 w 281"/>
                <a:gd name="T27" fmla="*/ 161 h 207"/>
                <a:gd name="T28" fmla="*/ 223 w 281"/>
                <a:gd name="T29" fmla="*/ 161 h 207"/>
                <a:gd name="T30" fmla="*/ 236 w 281"/>
                <a:gd name="T31" fmla="*/ 161 h 207"/>
                <a:gd name="T32" fmla="*/ 269 w 281"/>
                <a:gd name="T33" fmla="*/ 161 h 207"/>
                <a:gd name="T34" fmla="*/ 278 w 281"/>
                <a:gd name="T35" fmla="*/ 157 h 207"/>
                <a:gd name="T36" fmla="*/ 280 w 281"/>
                <a:gd name="T37" fmla="*/ 147 h 207"/>
                <a:gd name="T38" fmla="*/ 241 w 281"/>
                <a:gd name="T39" fmla="*/ 9 h 207"/>
                <a:gd name="T40" fmla="*/ 229 w 281"/>
                <a:gd name="T41" fmla="*/ 0 h 207"/>
                <a:gd name="T42" fmla="*/ 236 w 281"/>
                <a:gd name="T43" fmla="*/ 138 h 207"/>
                <a:gd name="T44" fmla="*/ 217 w 281"/>
                <a:gd name="T45" fmla="*/ 138 h 207"/>
                <a:gd name="T46" fmla="*/ 196 w 281"/>
                <a:gd name="T47" fmla="*/ 151 h 207"/>
                <a:gd name="T48" fmla="*/ 179 w 281"/>
                <a:gd name="T49" fmla="*/ 184 h 207"/>
                <a:gd name="T50" fmla="*/ 101 w 281"/>
                <a:gd name="T51" fmla="*/ 184 h 207"/>
                <a:gd name="T52" fmla="*/ 85 w 281"/>
                <a:gd name="T53" fmla="*/ 151 h 207"/>
                <a:gd name="T54" fmla="*/ 64 w 281"/>
                <a:gd name="T55" fmla="*/ 138 h 207"/>
                <a:gd name="T56" fmla="*/ 45 w 281"/>
                <a:gd name="T57" fmla="*/ 138 h 207"/>
                <a:gd name="T58" fmla="*/ 18 w 281"/>
                <a:gd name="T59" fmla="*/ 138 h 207"/>
                <a:gd name="T60" fmla="*/ 51 w 281"/>
                <a:gd name="T61" fmla="*/ 12 h 207"/>
                <a:gd name="T62" fmla="*/ 229 w 281"/>
                <a:gd name="T63" fmla="*/ 12 h 207"/>
                <a:gd name="T64" fmla="*/ 263 w 281"/>
                <a:gd name="T65" fmla="*/ 138 h 207"/>
                <a:gd name="T66" fmla="*/ 236 w 281"/>
                <a:gd name="T67" fmla="*/ 138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1" h="207">
                  <a:moveTo>
                    <a:pt x="22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46" y="0"/>
                    <a:pt x="41" y="4"/>
                    <a:pt x="40" y="9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50"/>
                    <a:pt x="0" y="154"/>
                    <a:pt x="2" y="157"/>
                  </a:cubicBezTo>
                  <a:cubicBezTo>
                    <a:pt x="5" y="160"/>
                    <a:pt x="8" y="161"/>
                    <a:pt x="12" y="161"/>
                  </a:cubicBezTo>
                  <a:cubicBezTo>
                    <a:pt x="45" y="161"/>
                    <a:pt x="45" y="161"/>
                    <a:pt x="45" y="161"/>
                  </a:cubicBezTo>
                  <a:cubicBezTo>
                    <a:pt x="58" y="161"/>
                    <a:pt x="58" y="161"/>
                    <a:pt x="58" y="161"/>
                  </a:cubicBezTo>
                  <a:cubicBezTo>
                    <a:pt x="64" y="161"/>
                    <a:pt x="64" y="161"/>
                    <a:pt x="64" y="161"/>
                  </a:cubicBezTo>
                  <a:cubicBezTo>
                    <a:pt x="81" y="195"/>
                    <a:pt x="81" y="195"/>
                    <a:pt x="81" y="195"/>
                  </a:cubicBezTo>
                  <a:cubicBezTo>
                    <a:pt x="85" y="203"/>
                    <a:pt x="93" y="207"/>
                    <a:pt x="101" y="207"/>
                  </a:cubicBezTo>
                  <a:cubicBezTo>
                    <a:pt x="179" y="207"/>
                    <a:pt x="179" y="207"/>
                    <a:pt x="179" y="207"/>
                  </a:cubicBezTo>
                  <a:cubicBezTo>
                    <a:pt x="188" y="207"/>
                    <a:pt x="196" y="203"/>
                    <a:pt x="200" y="195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3" y="161"/>
                    <a:pt x="223" y="161"/>
                    <a:pt x="223" y="161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3" y="161"/>
                    <a:pt x="276" y="160"/>
                    <a:pt x="278" y="157"/>
                  </a:cubicBezTo>
                  <a:cubicBezTo>
                    <a:pt x="280" y="154"/>
                    <a:pt x="281" y="150"/>
                    <a:pt x="280" y="147"/>
                  </a:cubicBezTo>
                  <a:cubicBezTo>
                    <a:pt x="241" y="9"/>
                    <a:pt x="241" y="9"/>
                    <a:pt x="241" y="9"/>
                  </a:cubicBezTo>
                  <a:cubicBezTo>
                    <a:pt x="239" y="4"/>
                    <a:pt x="235" y="0"/>
                    <a:pt x="229" y="0"/>
                  </a:cubicBezTo>
                  <a:close/>
                  <a:moveTo>
                    <a:pt x="236" y="138"/>
                  </a:moveTo>
                  <a:cubicBezTo>
                    <a:pt x="217" y="138"/>
                    <a:pt x="217" y="138"/>
                    <a:pt x="217" y="138"/>
                  </a:cubicBezTo>
                  <a:cubicBezTo>
                    <a:pt x="208" y="138"/>
                    <a:pt x="200" y="143"/>
                    <a:pt x="196" y="151"/>
                  </a:cubicBezTo>
                  <a:cubicBezTo>
                    <a:pt x="179" y="184"/>
                    <a:pt x="179" y="184"/>
                    <a:pt x="179" y="184"/>
                  </a:cubicBezTo>
                  <a:cubicBezTo>
                    <a:pt x="101" y="184"/>
                    <a:pt x="101" y="184"/>
                    <a:pt x="101" y="184"/>
                  </a:cubicBezTo>
                  <a:cubicBezTo>
                    <a:pt x="85" y="151"/>
                    <a:pt x="85" y="151"/>
                    <a:pt x="85" y="151"/>
                  </a:cubicBezTo>
                  <a:cubicBezTo>
                    <a:pt x="81" y="143"/>
                    <a:pt x="73" y="138"/>
                    <a:pt x="64" y="138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229" y="12"/>
                    <a:pt x="229" y="12"/>
                    <a:pt x="229" y="12"/>
                  </a:cubicBezTo>
                  <a:cubicBezTo>
                    <a:pt x="263" y="138"/>
                    <a:pt x="263" y="138"/>
                    <a:pt x="263" y="138"/>
                  </a:cubicBezTo>
                  <a:lnTo>
                    <a:pt x="236" y="13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13" name="Oval 16"/>
          <p:cNvSpPr/>
          <p:nvPr/>
        </p:nvSpPr>
        <p:spPr>
          <a:xfrm>
            <a:off x="6352451" y="1329894"/>
            <a:ext cx="827577" cy="827577"/>
          </a:xfrm>
          <a:prstGeom prst="ellipse">
            <a:avLst/>
          </a:prstGeom>
          <a:solidFill>
            <a:srgbClr val="DC75A5"/>
          </a:solidFill>
          <a:ln w="28575" cap="flat">
            <a:noFill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360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3" name="Group 40"/>
          <p:cNvGrpSpPr/>
          <p:nvPr/>
        </p:nvGrpSpPr>
        <p:grpSpPr>
          <a:xfrm>
            <a:off x="6605400" y="1590932"/>
            <a:ext cx="378189" cy="319504"/>
            <a:chOff x="13828713" y="2805113"/>
            <a:chExt cx="1381125" cy="1166812"/>
          </a:xfrm>
          <a:solidFill>
            <a:schemeClr val="bg1"/>
          </a:solidFill>
          <a:effectLst/>
        </p:grpSpPr>
        <p:sp>
          <p:nvSpPr>
            <p:cNvPr id="34" name="Freeform 10"/>
            <p:cNvSpPr>
              <a:spLocks noEditPoints="1"/>
            </p:cNvSpPr>
            <p:nvPr/>
          </p:nvSpPr>
          <p:spPr bwMode="auto">
            <a:xfrm>
              <a:off x="14173200" y="3109913"/>
              <a:ext cx="690563" cy="690562"/>
            </a:xfrm>
            <a:custGeom>
              <a:avLst/>
              <a:gdLst>
                <a:gd name="T0" fmla="*/ 92 w 184"/>
                <a:gd name="T1" fmla="*/ 0 h 184"/>
                <a:gd name="T2" fmla="*/ 0 w 184"/>
                <a:gd name="T3" fmla="*/ 92 h 184"/>
                <a:gd name="T4" fmla="*/ 92 w 184"/>
                <a:gd name="T5" fmla="*/ 184 h 184"/>
                <a:gd name="T6" fmla="*/ 184 w 184"/>
                <a:gd name="T7" fmla="*/ 92 h 184"/>
                <a:gd name="T8" fmla="*/ 92 w 184"/>
                <a:gd name="T9" fmla="*/ 0 h 184"/>
                <a:gd name="T10" fmla="*/ 144 w 184"/>
                <a:gd name="T11" fmla="*/ 137 h 184"/>
                <a:gd name="T12" fmla="*/ 47 w 184"/>
                <a:gd name="T13" fmla="*/ 144 h 184"/>
                <a:gd name="T14" fmla="*/ 39 w 184"/>
                <a:gd name="T15" fmla="*/ 47 h 184"/>
                <a:gd name="T16" fmla="*/ 137 w 184"/>
                <a:gd name="T17" fmla="*/ 39 h 184"/>
                <a:gd name="T18" fmla="*/ 144 w 184"/>
                <a:gd name="T19" fmla="*/ 13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184">
                  <a:moveTo>
                    <a:pt x="92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41"/>
                    <a:pt x="143" y="0"/>
                    <a:pt x="92" y="0"/>
                  </a:cubicBezTo>
                  <a:close/>
                  <a:moveTo>
                    <a:pt x="144" y="137"/>
                  </a:moveTo>
                  <a:cubicBezTo>
                    <a:pt x="119" y="166"/>
                    <a:pt x="76" y="169"/>
                    <a:pt x="47" y="144"/>
                  </a:cubicBezTo>
                  <a:cubicBezTo>
                    <a:pt x="18" y="120"/>
                    <a:pt x="15" y="76"/>
                    <a:pt x="39" y="47"/>
                  </a:cubicBezTo>
                  <a:cubicBezTo>
                    <a:pt x="64" y="18"/>
                    <a:pt x="108" y="15"/>
                    <a:pt x="137" y="39"/>
                  </a:cubicBezTo>
                  <a:cubicBezTo>
                    <a:pt x="166" y="64"/>
                    <a:pt x="169" y="108"/>
                    <a:pt x="144" y="1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5" name="Freeform 11"/>
            <p:cNvSpPr/>
            <p:nvPr/>
          </p:nvSpPr>
          <p:spPr bwMode="auto">
            <a:xfrm>
              <a:off x="14346238" y="3281363"/>
              <a:ext cx="195263" cy="195262"/>
            </a:xfrm>
            <a:custGeom>
              <a:avLst/>
              <a:gdLst>
                <a:gd name="T0" fmla="*/ 46 w 52"/>
                <a:gd name="T1" fmla="*/ 0 h 52"/>
                <a:gd name="T2" fmla="*/ 0 w 52"/>
                <a:gd name="T3" fmla="*/ 46 h 52"/>
                <a:gd name="T4" fmla="*/ 0 w 52"/>
                <a:gd name="T5" fmla="*/ 46 h 52"/>
                <a:gd name="T6" fmla="*/ 6 w 52"/>
                <a:gd name="T7" fmla="*/ 52 h 52"/>
                <a:gd name="T8" fmla="*/ 11 w 52"/>
                <a:gd name="T9" fmla="*/ 46 h 52"/>
                <a:gd name="T10" fmla="*/ 11 w 52"/>
                <a:gd name="T11" fmla="*/ 46 h 52"/>
                <a:gd name="T12" fmla="*/ 46 w 52"/>
                <a:gd name="T13" fmla="*/ 11 h 52"/>
                <a:gd name="T14" fmla="*/ 52 w 52"/>
                <a:gd name="T15" fmla="*/ 6 h 52"/>
                <a:gd name="T16" fmla="*/ 46 w 52"/>
                <a:gd name="T1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52">
                  <a:moveTo>
                    <a:pt x="46" y="0"/>
                  </a:moveTo>
                  <a:cubicBezTo>
                    <a:pt x="20" y="0"/>
                    <a:pt x="0" y="20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9"/>
                    <a:pt x="2" y="52"/>
                    <a:pt x="6" y="52"/>
                  </a:cubicBezTo>
                  <a:cubicBezTo>
                    <a:pt x="9" y="52"/>
                    <a:pt x="11" y="49"/>
                    <a:pt x="11" y="46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1" y="27"/>
                    <a:pt x="27" y="11"/>
                    <a:pt x="46" y="11"/>
                  </a:cubicBezTo>
                  <a:cubicBezTo>
                    <a:pt x="49" y="11"/>
                    <a:pt x="52" y="9"/>
                    <a:pt x="52" y="6"/>
                  </a:cubicBezTo>
                  <a:cubicBezTo>
                    <a:pt x="52" y="2"/>
                    <a:pt x="49" y="0"/>
                    <a:pt x="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6" name="Freeform 12"/>
            <p:cNvSpPr>
              <a:spLocks noEditPoints="1"/>
            </p:cNvSpPr>
            <p:nvPr/>
          </p:nvSpPr>
          <p:spPr bwMode="auto">
            <a:xfrm>
              <a:off x="13828713" y="2805113"/>
              <a:ext cx="1381125" cy="1166812"/>
            </a:xfrm>
            <a:custGeom>
              <a:avLst/>
              <a:gdLst>
                <a:gd name="T0" fmla="*/ 339 w 368"/>
                <a:gd name="T1" fmla="*/ 70 h 311"/>
                <a:gd name="T2" fmla="*/ 289 w 368"/>
                <a:gd name="T3" fmla="*/ 61 h 311"/>
                <a:gd name="T4" fmla="*/ 273 w 368"/>
                <a:gd name="T5" fmla="*/ 22 h 311"/>
                <a:gd name="T6" fmla="*/ 241 w 368"/>
                <a:gd name="T7" fmla="*/ 0 h 311"/>
                <a:gd name="T8" fmla="*/ 126 w 368"/>
                <a:gd name="T9" fmla="*/ 0 h 311"/>
                <a:gd name="T10" fmla="*/ 94 w 368"/>
                <a:gd name="T11" fmla="*/ 22 h 311"/>
                <a:gd name="T12" fmla="*/ 78 w 368"/>
                <a:gd name="T13" fmla="*/ 61 h 311"/>
                <a:gd name="T14" fmla="*/ 29 w 368"/>
                <a:gd name="T15" fmla="*/ 70 h 311"/>
                <a:gd name="T16" fmla="*/ 0 w 368"/>
                <a:gd name="T17" fmla="*/ 104 h 311"/>
                <a:gd name="T18" fmla="*/ 0 w 368"/>
                <a:gd name="T19" fmla="*/ 277 h 311"/>
                <a:gd name="T20" fmla="*/ 34 w 368"/>
                <a:gd name="T21" fmla="*/ 311 h 311"/>
                <a:gd name="T22" fmla="*/ 333 w 368"/>
                <a:gd name="T23" fmla="*/ 311 h 311"/>
                <a:gd name="T24" fmla="*/ 368 w 368"/>
                <a:gd name="T25" fmla="*/ 277 h 311"/>
                <a:gd name="T26" fmla="*/ 368 w 368"/>
                <a:gd name="T27" fmla="*/ 104 h 311"/>
                <a:gd name="T28" fmla="*/ 339 w 368"/>
                <a:gd name="T29" fmla="*/ 70 h 311"/>
                <a:gd name="T30" fmla="*/ 345 w 368"/>
                <a:gd name="T31" fmla="*/ 277 h 311"/>
                <a:gd name="T32" fmla="*/ 333 w 368"/>
                <a:gd name="T33" fmla="*/ 288 h 311"/>
                <a:gd name="T34" fmla="*/ 34 w 368"/>
                <a:gd name="T35" fmla="*/ 288 h 311"/>
                <a:gd name="T36" fmla="*/ 23 w 368"/>
                <a:gd name="T37" fmla="*/ 277 h 311"/>
                <a:gd name="T38" fmla="*/ 23 w 368"/>
                <a:gd name="T39" fmla="*/ 104 h 311"/>
                <a:gd name="T40" fmla="*/ 32 w 368"/>
                <a:gd name="T41" fmla="*/ 92 h 311"/>
                <a:gd name="T42" fmla="*/ 95 w 368"/>
                <a:gd name="T43" fmla="*/ 82 h 311"/>
                <a:gd name="T44" fmla="*/ 116 w 368"/>
                <a:gd name="T45" fmla="*/ 31 h 311"/>
                <a:gd name="T46" fmla="*/ 126 w 368"/>
                <a:gd name="T47" fmla="*/ 23 h 311"/>
                <a:gd name="T48" fmla="*/ 241 w 368"/>
                <a:gd name="T49" fmla="*/ 23 h 311"/>
                <a:gd name="T50" fmla="*/ 252 w 368"/>
                <a:gd name="T51" fmla="*/ 31 h 311"/>
                <a:gd name="T52" fmla="*/ 273 w 368"/>
                <a:gd name="T53" fmla="*/ 82 h 311"/>
                <a:gd name="T54" fmla="*/ 335 w 368"/>
                <a:gd name="T55" fmla="*/ 92 h 311"/>
                <a:gd name="T56" fmla="*/ 345 w 368"/>
                <a:gd name="T57" fmla="*/ 104 h 311"/>
                <a:gd name="T58" fmla="*/ 345 w 368"/>
                <a:gd name="T59" fmla="*/ 277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8" h="311">
                  <a:moveTo>
                    <a:pt x="339" y="70"/>
                  </a:moveTo>
                  <a:cubicBezTo>
                    <a:pt x="289" y="61"/>
                    <a:pt x="289" y="61"/>
                    <a:pt x="289" y="61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68" y="9"/>
                    <a:pt x="256" y="0"/>
                    <a:pt x="241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12" y="0"/>
                    <a:pt x="99" y="9"/>
                    <a:pt x="94" y="22"/>
                  </a:cubicBezTo>
                  <a:cubicBezTo>
                    <a:pt x="78" y="61"/>
                    <a:pt x="78" y="61"/>
                    <a:pt x="78" y="6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12" y="73"/>
                    <a:pt x="0" y="87"/>
                    <a:pt x="0" y="104"/>
                  </a:cubicBezTo>
                  <a:cubicBezTo>
                    <a:pt x="0" y="277"/>
                    <a:pt x="0" y="277"/>
                    <a:pt x="0" y="277"/>
                  </a:cubicBezTo>
                  <a:cubicBezTo>
                    <a:pt x="0" y="296"/>
                    <a:pt x="15" y="311"/>
                    <a:pt x="34" y="311"/>
                  </a:cubicBezTo>
                  <a:cubicBezTo>
                    <a:pt x="333" y="311"/>
                    <a:pt x="333" y="311"/>
                    <a:pt x="333" y="311"/>
                  </a:cubicBezTo>
                  <a:cubicBezTo>
                    <a:pt x="353" y="311"/>
                    <a:pt x="368" y="296"/>
                    <a:pt x="368" y="277"/>
                  </a:cubicBezTo>
                  <a:cubicBezTo>
                    <a:pt x="368" y="104"/>
                    <a:pt x="368" y="104"/>
                    <a:pt x="368" y="104"/>
                  </a:cubicBezTo>
                  <a:cubicBezTo>
                    <a:pt x="368" y="87"/>
                    <a:pt x="356" y="73"/>
                    <a:pt x="339" y="70"/>
                  </a:cubicBezTo>
                  <a:close/>
                  <a:moveTo>
                    <a:pt x="345" y="277"/>
                  </a:moveTo>
                  <a:cubicBezTo>
                    <a:pt x="345" y="283"/>
                    <a:pt x="340" y="288"/>
                    <a:pt x="333" y="288"/>
                  </a:cubicBezTo>
                  <a:cubicBezTo>
                    <a:pt x="34" y="288"/>
                    <a:pt x="34" y="288"/>
                    <a:pt x="34" y="288"/>
                  </a:cubicBezTo>
                  <a:cubicBezTo>
                    <a:pt x="28" y="288"/>
                    <a:pt x="23" y="283"/>
                    <a:pt x="23" y="277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23" y="98"/>
                    <a:pt x="27" y="93"/>
                    <a:pt x="32" y="9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7" y="26"/>
                    <a:pt x="122" y="23"/>
                    <a:pt x="126" y="23"/>
                  </a:cubicBezTo>
                  <a:cubicBezTo>
                    <a:pt x="241" y="23"/>
                    <a:pt x="241" y="23"/>
                    <a:pt x="241" y="23"/>
                  </a:cubicBezTo>
                  <a:cubicBezTo>
                    <a:pt x="246" y="23"/>
                    <a:pt x="250" y="26"/>
                    <a:pt x="252" y="31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335" y="92"/>
                    <a:pt x="335" y="92"/>
                    <a:pt x="335" y="92"/>
                  </a:cubicBezTo>
                  <a:cubicBezTo>
                    <a:pt x="341" y="93"/>
                    <a:pt x="345" y="98"/>
                    <a:pt x="345" y="104"/>
                  </a:cubicBezTo>
                  <a:lnTo>
                    <a:pt x="345" y="2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37" name="Group 44"/>
          <p:cNvGrpSpPr/>
          <p:nvPr/>
        </p:nvGrpSpPr>
        <p:grpSpPr>
          <a:xfrm>
            <a:off x="6696253" y="4769321"/>
            <a:ext cx="400795" cy="345151"/>
            <a:chOff x="2727325" y="-39687"/>
            <a:chExt cx="1463675" cy="1260475"/>
          </a:xfrm>
          <a:solidFill>
            <a:schemeClr val="bg1"/>
          </a:solidFill>
          <a:effectLst/>
        </p:grpSpPr>
        <p:sp>
          <p:nvSpPr>
            <p:cNvPr id="38" name="Freeform 20"/>
            <p:cNvSpPr>
              <a:spLocks noEditPoints="1"/>
            </p:cNvSpPr>
            <p:nvPr/>
          </p:nvSpPr>
          <p:spPr bwMode="auto">
            <a:xfrm>
              <a:off x="2727325" y="-39687"/>
              <a:ext cx="1463675" cy="1260475"/>
            </a:xfrm>
            <a:custGeom>
              <a:avLst/>
              <a:gdLst>
                <a:gd name="T0" fmla="*/ 347 w 390"/>
                <a:gd name="T1" fmla="*/ 42 h 336"/>
                <a:gd name="T2" fmla="*/ 195 w 390"/>
                <a:gd name="T3" fmla="*/ 38 h 336"/>
                <a:gd name="T4" fmla="*/ 43 w 390"/>
                <a:gd name="T5" fmla="*/ 42 h 336"/>
                <a:gd name="T6" fmla="*/ 43 w 390"/>
                <a:gd name="T7" fmla="*/ 196 h 336"/>
                <a:gd name="T8" fmla="*/ 170 w 390"/>
                <a:gd name="T9" fmla="*/ 322 h 336"/>
                <a:gd name="T10" fmla="*/ 220 w 390"/>
                <a:gd name="T11" fmla="*/ 322 h 336"/>
                <a:gd name="T12" fmla="*/ 347 w 390"/>
                <a:gd name="T13" fmla="*/ 196 h 336"/>
                <a:gd name="T14" fmla="*/ 347 w 390"/>
                <a:gd name="T15" fmla="*/ 42 h 336"/>
                <a:gd name="T16" fmla="*/ 330 w 390"/>
                <a:gd name="T17" fmla="*/ 180 h 336"/>
                <a:gd name="T18" fmla="*/ 203 w 390"/>
                <a:gd name="T19" fmla="*/ 306 h 336"/>
                <a:gd name="T20" fmla="*/ 187 w 390"/>
                <a:gd name="T21" fmla="*/ 306 h 336"/>
                <a:gd name="T22" fmla="*/ 59 w 390"/>
                <a:gd name="T23" fmla="*/ 180 h 336"/>
                <a:gd name="T24" fmla="*/ 59 w 390"/>
                <a:gd name="T25" fmla="*/ 58 h 336"/>
                <a:gd name="T26" fmla="*/ 179 w 390"/>
                <a:gd name="T27" fmla="*/ 55 h 336"/>
                <a:gd name="T28" fmla="*/ 195 w 390"/>
                <a:gd name="T29" fmla="*/ 70 h 336"/>
                <a:gd name="T30" fmla="*/ 210 w 390"/>
                <a:gd name="T31" fmla="*/ 55 h 336"/>
                <a:gd name="T32" fmla="*/ 330 w 390"/>
                <a:gd name="T33" fmla="*/ 58 h 336"/>
                <a:gd name="T34" fmla="*/ 330 w 390"/>
                <a:gd name="T35" fmla="*/ 18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0" h="336">
                  <a:moveTo>
                    <a:pt x="347" y="42"/>
                  </a:moveTo>
                  <a:cubicBezTo>
                    <a:pt x="305" y="0"/>
                    <a:pt x="238" y="0"/>
                    <a:pt x="195" y="38"/>
                  </a:cubicBezTo>
                  <a:cubicBezTo>
                    <a:pt x="152" y="0"/>
                    <a:pt x="85" y="0"/>
                    <a:pt x="43" y="42"/>
                  </a:cubicBezTo>
                  <a:cubicBezTo>
                    <a:pt x="0" y="84"/>
                    <a:pt x="0" y="154"/>
                    <a:pt x="43" y="196"/>
                  </a:cubicBezTo>
                  <a:cubicBezTo>
                    <a:pt x="55" y="208"/>
                    <a:pt x="170" y="322"/>
                    <a:pt x="170" y="322"/>
                  </a:cubicBezTo>
                  <a:cubicBezTo>
                    <a:pt x="184" y="336"/>
                    <a:pt x="206" y="336"/>
                    <a:pt x="220" y="322"/>
                  </a:cubicBezTo>
                  <a:cubicBezTo>
                    <a:pt x="220" y="322"/>
                    <a:pt x="345" y="198"/>
                    <a:pt x="347" y="196"/>
                  </a:cubicBezTo>
                  <a:cubicBezTo>
                    <a:pt x="390" y="154"/>
                    <a:pt x="390" y="84"/>
                    <a:pt x="347" y="42"/>
                  </a:cubicBezTo>
                  <a:close/>
                  <a:moveTo>
                    <a:pt x="330" y="180"/>
                  </a:moveTo>
                  <a:cubicBezTo>
                    <a:pt x="203" y="306"/>
                    <a:pt x="203" y="306"/>
                    <a:pt x="203" y="306"/>
                  </a:cubicBezTo>
                  <a:cubicBezTo>
                    <a:pt x="199" y="310"/>
                    <a:pt x="191" y="310"/>
                    <a:pt x="187" y="306"/>
                  </a:cubicBezTo>
                  <a:cubicBezTo>
                    <a:pt x="59" y="180"/>
                    <a:pt x="59" y="180"/>
                    <a:pt x="59" y="180"/>
                  </a:cubicBezTo>
                  <a:cubicBezTo>
                    <a:pt x="25" y="146"/>
                    <a:pt x="25" y="92"/>
                    <a:pt x="59" y="58"/>
                  </a:cubicBezTo>
                  <a:cubicBezTo>
                    <a:pt x="92" y="26"/>
                    <a:pt x="145" y="25"/>
                    <a:pt x="179" y="55"/>
                  </a:cubicBezTo>
                  <a:cubicBezTo>
                    <a:pt x="195" y="70"/>
                    <a:pt x="195" y="70"/>
                    <a:pt x="195" y="70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45" y="25"/>
                    <a:pt x="298" y="26"/>
                    <a:pt x="330" y="58"/>
                  </a:cubicBezTo>
                  <a:cubicBezTo>
                    <a:pt x="364" y="92"/>
                    <a:pt x="364" y="146"/>
                    <a:pt x="330" y="1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9" name="Freeform 21"/>
            <p:cNvSpPr/>
            <p:nvPr/>
          </p:nvSpPr>
          <p:spPr bwMode="auto">
            <a:xfrm>
              <a:off x="2982913" y="215900"/>
              <a:ext cx="206375" cy="201612"/>
            </a:xfrm>
            <a:custGeom>
              <a:avLst/>
              <a:gdLst>
                <a:gd name="T0" fmla="*/ 49 w 55"/>
                <a:gd name="T1" fmla="*/ 0 h 54"/>
                <a:gd name="T2" fmla="*/ 49 w 55"/>
                <a:gd name="T3" fmla="*/ 0 h 54"/>
                <a:gd name="T4" fmla="*/ 0 w 55"/>
                <a:gd name="T5" fmla="*/ 48 h 54"/>
                <a:gd name="T6" fmla="*/ 0 w 55"/>
                <a:gd name="T7" fmla="*/ 48 h 54"/>
                <a:gd name="T8" fmla="*/ 6 w 55"/>
                <a:gd name="T9" fmla="*/ 54 h 54"/>
                <a:gd name="T10" fmla="*/ 12 w 55"/>
                <a:gd name="T11" fmla="*/ 48 h 54"/>
                <a:gd name="T12" fmla="*/ 12 w 55"/>
                <a:gd name="T13" fmla="*/ 48 h 54"/>
                <a:gd name="T14" fmla="*/ 49 w 55"/>
                <a:gd name="T15" fmla="*/ 11 h 54"/>
                <a:gd name="T16" fmla="*/ 49 w 55"/>
                <a:gd name="T17" fmla="*/ 11 h 54"/>
                <a:gd name="T18" fmla="*/ 55 w 55"/>
                <a:gd name="T19" fmla="*/ 5 h 54"/>
                <a:gd name="T20" fmla="*/ 49 w 55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" h="54">
                  <a:moveTo>
                    <a:pt x="49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2"/>
                    <a:pt x="3" y="54"/>
                    <a:pt x="6" y="54"/>
                  </a:cubicBezTo>
                  <a:cubicBezTo>
                    <a:pt x="9" y="54"/>
                    <a:pt x="12" y="52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28"/>
                    <a:pt x="2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52" y="11"/>
                    <a:pt x="55" y="8"/>
                    <a:pt x="55" y="5"/>
                  </a:cubicBezTo>
                  <a:cubicBezTo>
                    <a:pt x="55" y="2"/>
                    <a:pt x="52" y="0"/>
                    <a:pt x="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40" name="Freeform 22"/>
          <p:cNvSpPr>
            <a:spLocks noEditPoints="1"/>
          </p:cNvSpPr>
          <p:nvPr/>
        </p:nvSpPr>
        <p:spPr bwMode="auto">
          <a:xfrm>
            <a:off x="1925311" y="3470618"/>
            <a:ext cx="378189" cy="272557"/>
          </a:xfrm>
          <a:custGeom>
            <a:avLst/>
            <a:gdLst>
              <a:gd name="T0" fmla="*/ 298 w 368"/>
              <a:gd name="T1" fmla="*/ 94 h 265"/>
              <a:gd name="T2" fmla="*/ 196 w 368"/>
              <a:gd name="T3" fmla="*/ 0 h 265"/>
              <a:gd name="T4" fmla="*/ 102 w 368"/>
              <a:gd name="T5" fmla="*/ 60 h 265"/>
              <a:gd name="T6" fmla="*/ 86 w 368"/>
              <a:gd name="T7" fmla="*/ 58 h 265"/>
              <a:gd name="T8" fmla="*/ 35 w 368"/>
              <a:gd name="T9" fmla="*/ 109 h 265"/>
              <a:gd name="T10" fmla="*/ 37 w 368"/>
              <a:gd name="T11" fmla="*/ 126 h 265"/>
              <a:gd name="T12" fmla="*/ 0 w 368"/>
              <a:gd name="T13" fmla="*/ 190 h 265"/>
              <a:gd name="T14" fmla="*/ 75 w 368"/>
              <a:gd name="T15" fmla="*/ 265 h 265"/>
              <a:gd name="T16" fmla="*/ 75 w 368"/>
              <a:gd name="T17" fmla="*/ 265 h 265"/>
              <a:gd name="T18" fmla="*/ 282 w 368"/>
              <a:gd name="T19" fmla="*/ 265 h 265"/>
              <a:gd name="T20" fmla="*/ 282 w 368"/>
              <a:gd name="T21" fmla="*/ 265 h 265"/>
              <a:gd name="T22" fmla="*/ 368 w 368"/>
              <a:gd name="T23" fmla="*/ 178 h 265"/>
              <a:gd name="T24" fmla="*/ 298 w 368"/>
              <a:gd name="T25" fmla="*/ 94 h 265"/>
              <a:gd name="T26" fmla="*/ 282 w 368"/>
              <a:gd name="T27" fmla="*/ 242 h 265"/>
              <a:gd name="T28" fmla="*/ 282 w 368"/>
              <a:gd name="T29" fmla="*/ 242 h 265"/>
              <a:gd name="T30" fmla="*/ 75 w 368"/>
              <a:gd name="T31" fmla="*/ 242 h 265"/>
              <a:gd name="T32" fmla="*/ 23 w 368"/>
              <a:gd name="T33" fmla="*/ 190 h 265"/>
              <a:gd name="T34" fmla="*/ 49 w 368"/>
              <a:gd name="T35" fmla="*/ 145 h 265"/>
              <a:gd name="T36" fmla="*/ 59 w 368"/>
              <a:gd name="T37" fmla="*/ 118 h 265"/>
              <a:gd name="T38" fmla="*/ 58 w 368"/>
              <a:gd name="T39" fmla="*/ 109 h 265"/>
              <a:gd name="T40" fmla="*/ 86 w 368"/>
              <a:gd name="T41" fmla="*/ 81 h 265"/>
              <a:gd name="T42" fmla="*/ 102 w 368"/>
              <a:gd name="T43" fmla="*/ 83 h 265"/>
              <a:gd name="T44" fmla="*/ 123 w 368"/>
              <a:gd name="T45" fmla="*/ 70 h 265"/>
              <a:gd name="T46" fmla="*/ 196 w 368"/>
              <a:gd name="T47" fmla="*/ 23 h 265"/>
              <a:gd name="T48" fmla="*/ 275 w 368"/>
              <a:gd name="T49" fmla="*/ 96 h 265"/>
              <a:gd name="T50" fmla="*/ 294 w 368"/>
              <a:gd name="T51" fmla="*/ 116 h 265"/>
              <a:gd name="T52" fmla="*/ 345 w 368"/>
              <a:gd name="T53" fmla="*/ 178 h 265"/>
              <a:gd name="T54" fmla="*/ 282 w 368"/>
              <a:gd name="T55" fmla="*/ 242 h 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8" h="265">
                <a:moveTo>
                  <a:pt x="298" y="94"/>
                </a:moveTo>
                <a:cubicBezTo>
                  <a:pt x="293" y="41"/>
                  <a:pt x="250" y="0"/>
                  <a:pt x="196" y="0"/>
                </a:cubicBezTo>
                <a:cubicBezTo>
                  <a:pt x="154" y="0"/>
                  <a:pt x="118" y="25"/>
                  <a:pt x="102" y="60"/>
                </a:cubicBezTo>
                <a:cubicBezTo>
                  <a:pt x="97" y="59"/>
                  <a:pt x="92" y="58"/>
                  <a:pt x="86" y="58"/>
                </a:cubicBezTo>
                <a:cubicBezTo>
                  <a:pt x="58" y="58"/>
                  <a:pt x="35" y="81"/>
                  <a:pt x="35" y="109"/>
                </a:cubicBezTo>
                <a:cubicBezTo>
                  <a:pt x="35" y="115"/>
                  <a:pt x="36" y="120"/>
                  <a:pt x="37" y="126"/>
                </a:cubicBezTo>
                <a:cubicBezTo>
                  <a:pt x="15" y="139"/>
                  <a:pt x="0" y="162"/>
                  <a:pt x="0" y="190"/>
                </a:cubicBezTo>
                <a:cubicBezTo>
                  <a:pt x="0" y="231"/>
                  <a:pt x="34" y="265"/>
                  <a:pt x="75" y="265"/>
                </a:cubicBezTo>
                <a:cubicBezTo>
                  <a:pt x="75" y="265"/>
                  <a:pt x="75" y="265"/>
                  <a:pt x="75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330" y="265"/>
                  <a:pt x="368" y="226"/>
                  <a:pt x="368" y="178"/>
                </a:cubicBezTo>
                <a:cubicBezTo>
                  <a:pt x="368" y="136"/>
                  <a:pt x="338" y="101"/>
                  <a:pt x="298" y="94"/>
                </a:cubicBezTo>
                <a:close/>
                <a:moveTo>
                  <a:pt x="282" y="242"/>
                </a:moveTo>
                <a:cubicBezTo>
                  <a:pt x="282" y="242"/>
                  <a:pt x="282" y="242"/>
                  <a:pt x="282" y="242"/>
                </a:cubicBezTo>
                <a:cubicBezTo>
                  <a:pt x="75" y="242"/>
                  <a:pt x="75" y="242"/>
                  <a:pt x="75" y="242"/>
                </a:cubicBezTo>
                <a:cubicBezTo>
                  <a:pt x="46" y="242"/>
                  <a:pt x="23" y="219"/>
                  <a:pt x="23" y="190"/>
                </a:cubicBezTo>
                <a:cubicBezTo>
                  <a:pt x="23" y="172"/>
                  <a:pt x="33" y="155"/>
                  <a:pt x="49" y="145"/>
                </a:cubicBezTo>
                <a:cubicBezTo>
                  <a:pt x="65" y="136"/>
                  <a:pt x="66" y="135"/>
                  <a:pt x="59" y="118"/>
                </a:cubicBezTo>
                <a:cubicBezTo>
                  <a:pt x="58" y="115"/>
                  <a:pt x="58" y="112"/>
                  <a:pt x="58" y="109"/>
                </a:cubicBezTo>
                <a:cubicBezTo>
                  <a:pt x="58" y="94"/>
                  <a:pt x="70" y="81"/>
                  <a:pt x="86" y="81"/>
                </a:cubicBezTo>
                <a:cubicBezTo>
                  <a:pt x="86" y="81"/>
                  <a:pt x="94" y="80"/>
                  <a:pt x="102" y="83"/>
                </a:cubicBezTo>
                <a:cubicBezTo>
                  <a:pt x="115" y="89"/>
                  <a:pt x="117" y="83"/>
                  <a:pt x="123" y="70"/>
                </a:cubicBezTo>
                <a:cubicBezTo>
                  <a:pt x="136" y="41"/>
                  <a:pt x="165" y="23"/>
                  <a:pt x="196" y="23"/>
                </a:cubicBezTo>
                <a:cubicBezTo>
                  <a:pt x="237" y="23"/>
                  <a:pt x="271" y="54"/>
                  <a:pt x="275" y="96"/>
                </a:cubicBezTo>
                <a:cubicBezTo>
                  <a:pt x="277" y="112"/>
                  <a:pt x="277" y="112"/>
                  <a:pt x="294" y="116"/>
                </a:cubicBezTo>
                <a:cubicBezTo>
                  <a:pt x="324" y="122"/>
                  <a:pt x="345" y="148"/>
                  <a:pt x="345" y="178"/>
                </a:cubicBezTo>
                <a:cubicBezTo>
                  <a:pt x="345" y="213"/>
                  <a:pt x="317" y="242"/>
                  <a:pt x="282" y="2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id-ID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3" name="稻壳儿小白白(http://dwz.cn/Wu2UP)"/>
          <p:cNvSpPr txBox="1">
            <a:spLocks noChangeArrowheads="1"/>
          </p:cNvSpPr>
          <p:nvPr/>
        </p:nvSpPr>
        <p:spPr bwMode="auto">
          <a:xfrm>
            <a:off x="2672578" y="1528757"/>
            <a:ext cx="195262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从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椎体大小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稻壳儿小白白(http://dwz.cn/Wu2UP)"/>
          <p:cNvSpPr txBox="1">
            <a:spLocks noChangeArrowheads="1"/>
          </p:cNvSpPr>
          <p:nvPr/>
        </p:nvSpPr>
        <p:spPr bwMode="auto">
          <a:xfrm>
            <a:off x="1298349" y="2862994"/>
            <a:ext cx="2345597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对于同一个人来说，颈椎椎体较小。胸椎次之，腰椎最大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53" name="稻壳儿小白白(http://dwz.cn/Wu2UP)"/>
          <p:cNvSpPr txBox="1">
            <a:spLocks noChangeArrowheads="1"/>
          </p:cNvSpPr>
          <p:nvPr/>
        </p:nvSpPr>
        <p:spPr bwMode="auto">
          <a:xfrm>
            <a:off x="7274358" y="1553497"/>
            <a:ext cx="195262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从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形态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稻壳儿小白白(http://dwz.cn/Wu2UP)"/>
          <p:cNvSpPr txBox="1">
            <a:spLocks noChangeArrowheads="1"/>
          </p:cNvSpPr>
          <p:nvPr/>
        </p:nvSpPr>
        <p:spPr bwMode="auto">
          <a:xfrm>
            <a:off x="5002384" y="2418509"/>
            <a:ext cx="5930660" cy="369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）颈椎横断面呈椭圆形，胸椎横断面呈心形，腰椎横断面呈肾形；</a:t>
            </a: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）颈椎上下关节突关节面几乎呈水平位，胸椎的关节突的关节面几乎呈冠状位，腰椎关节突粗大、关节面呈矢状位；</a:t>
            </a: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）第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2-6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颈椎的棘突较短末端分叉、第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7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颈椎棘突较长且末端不分叉，胸椎的棘突较长、向后下方倾斜、呈叠瓦状，腰椎的棘突宽而短、呈水平板状向后、棘突间隙较宽；</a:t>
            </a: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）颈椎横突上有孔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——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横突孔，胸椎椎体与椎弓。根交接部的上缘和下缘有上下肋凹、在横突末端的前面有横突肋凹。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0" y="8226"/>
            <a:ext cx="3250096" cy="2044559"/>
            <a:chOff x="0" y="0"/>
            <a:chExt cx="4761616" cy="2995422"/>
          </a:xfrm>
        </p:grpSpPr>
        <p:pic>
          <p:nvPicPr>
            <p:cNvPr id="45" name="图片 4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62" b="48873"/>
            <a:stretch>
              <a:fillRect/>
            </a:stretch>
          </p:blipFill>
          <p:spPr>
            <a:xfrm>
              <a:off x="0" y="0"/>
              <a:ext cx="3210560" cy="2995422"/>
            </a:xfrm>
            <a:prstGeom prst="rect">
              <a:avLst/>
            </a:prstGeom>
          </p:spPr>
        </p:pic>
        <p:sp>
          <p:nvSpPr>
            <p:cNvPr id="47" name="文本框 46"/>
            <p:cNvSpPr txBox="1"/>
            <p:nvPr/>
          </p:nvSpPr>
          <p:spPr>
            <a:xfrm>
              <a:off x="1455369" y="576279"/>
              <a:ext cx="3306247" cy="586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rgbClr val="31313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如何区别颈胸腰椎</a:t>
              </a: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383143" y="309782"/>
              <a:ext cx="1018938" cy="1119188"/>
              <a:chOff x="367902" y="350520"/>
              <a:chExt cx="1305311" cy="1433737"/>
            </a:xfrm>
          </p:grpSpPr>
          <p:sp>
            <p:nvSpPr>
              <p:cNvPr id="59" name="任意多边形 58"/>
              <p:cNvSpPr/>
              <p:nvPr/>
            </p:nvSpPr>
            <p:spPr>
              <a:xfrm>
                <a:off x="367902" y="350520"/>
                <a:ext cx="1305311" cy="1433737"/>
              </a:xfrm>
              <a:custGeom>
                <a:avLst/>
                <a:gdLst>
                  <a:gd name="connsiteX0" fmla="*/ 0 w 3480826"/>
                  <a:gd name="connsiteY0" fmla="*/ 0 h 4876802"/>
                  <a:gd name="connsiteX1" fmla="*/ 3480826 w 3480826"/>
                  <a:gd name="connsiteY1" fmla="*/ 0 h 4876802"/>
                  <a:gd name="connsiteX2" fmla="*/ 3480826 w 3480826"/>
                  <a:gd name="connsiteY2" fmla="*/ 606306 h 4876802"/>
                  <a:gd name="connsiteX3" fmla="*/ 3345248 w 3480826"/>
                  <a:gd name="connsiteY3" fmla="*/ 606306 h 4876802"/>
                  <a:gd name="connsiteX4" fmla="*/ 3345248 w 3480826"/>
                  <a:gd name="connsiteY4" fmla="*/ 135578 h 4876802"/>
                  <a:gd name="connsiteX5" fmla="*/ 135578 w 3480826"/>
                  <a:gd name="connsiteY5" fmla="*/ 135578 h 4876802"/>
                  <a:gd name="connsiteX6" fmla="*/ 135578 w 3480826"/>
                  <a:gd name="connsiteY6" fmla="*/ 4741224 h 4876802"/>
                  <a:gd name="connsiteX7" fmla="*/ 3345248 w 3480826"/>
                  <a:gd name="connsiteY7" fmla="*/ 4741224 h 4876802"/>
                  <a:gd name="connsiteX8" fmla="*/ 3345248 w 3480826"/>
                  <a:gd name="connsiteY8" fmla="*/ 4275356 h 4876802"/>
                  <a:gd name="connsiteX9" fmla="*/ 3480826 w 3480826"/>
                  <a:gd name="connsiteY9" fmla="*/ 4275356 h 4876802"/>
                  <a:gd name="connsiteX10" fmla="*/ 3480826 w 3480826"/>
                  <a:gd name="connsiteY10" fmla="*/ 4876802 h 4876802"/>
                  <a:gd name="connsiteX11" fmla="*/ 0 w 3480826"/>
                  <a:gd name="connsiteY11" fmla="*/ 4876802 h 4876802"/>
                  <a:gd name="connsiteX12" fmla="*/ 0 w 3480826"/>
                  <a:gd name="connsiteY12" fmla="*/ 0 h 4876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0826" h="4876802">
                    <a:moveTo>
                      <a:pt x="0" y="0"/>
                    </a:moveTo>
                    <a:lnTo>
                      <a:pt x="3480826" y="0"/>
                    </a:lnTo>
                    <a:lnTo>
                      <a:pt x="3480826" y="606306"/>
                    </a:lnTo>
                    <a:lnTo>
                      <a:pt x="3345248" y="606306"/>
                    </a:lnTo>
                    <a:lnTo>
                      <a:pt x="3345248" y="135578"/>
                    </a:lnTo>
                    <a:lnTo>
                      <a:pt x="135578" y="135578"/>
                    </a:lnTo>
                    <a:lnTo>
                      <a:pt x="135578" y="4741224"/>
                    </a:lnTo>
                    <a:lnTo>
                      <a:pt x="3345248" y="4741224"/>
                    </a:lnTo>
                    <a:lnTo>
                      <a:pt x="3345248" y="4275356"/>
                    </a:lnTo>
                    <a:lnTo>
                      <a:pt x="3480826" y="4275356"/>
                    </a:lnTo>
                    <a:lnTo>
                      <a:pt x="3480826" y="4876802"/>
                    </a:lnTo>
                    <a:lnTo>
                      <a:pt x="0" y="48768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0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文本框 59"/>
              <p:cNvSpPr txBox="1"/>
              <p:nvPr/>
            </p:nvSpPr>
            <p:spPr>
              <a:xfrm>
                <a:off x="436166" y="460861"/>
                <a:ext cx="1237047" cy="1213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3600" dirty="0" smtClean="0">
                    <a:solidFill>
                      <a:srgbClr val="31313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02</a:t>
                </a:r>
                <a:endParaRPr lang="zh-CN" altLang="en-US" sz="3600" dirty="0">
                  <a:solidFill>
                    <a:srgbClr val="313131"/>
                  </a:solidFill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7" t="9293" r="40874" b="16219"/>
          <a:stretch>
            <a:fillRect/>
          </a:stretch>
        </p:blipFill>
        <p:spPr>
          <a:xfrm rot="5400000">
            <a:off x="2670811" y="-2663189"/>
            <a:ext cx="6850379" cy="12192000"/>
          </a:xfrm>
          <a:prstGeom prst="rect">
            <a:avLst/>
          </a:prstGeom>
        </p:spPr>
      </p:pic>
      <p:sp>
        <p:nvSpPr>
          <p:cNvPr id="4" name="任意多边形 3"/>
          <p:cNvSpPr/>
          <p:nvPr/>
        </p:nvSpPr>
        <p:spPr>
          <a:xfrm>
            <a:off x="1038462" y="1021080"/>
            <a:ext cx="3480826" cy="4876802"/>
          </a:xfrm>
          <a:custGeom>
            <a:avLst/>
            <a:gdLst>
              <a:gd name="connsiteX0" fmla="*/ 0 w 3480826"/>
              <a:gd name="connsiteY0" fmla="*/ 0 h 4876802"/>
              <a:gd name="connsiteX1" fmla="*/ 3480826 w 3480826"/>
              <a:gd name="connsiteY1" fmla="*/ 0 h 4876802"/>
              <a:gd name="connsiteX2" fmla="*/ 3480826 w 3480826"/>
              <a:gd name="connsiteY2" fmla="*/ 606306 h 4876802"/>
              <a:gd name="connsiteX3" fmla="*/ 3345248 w 3480826"/>
              <a:gd name="connsiteY3" fmla="*/ 606306 h 4876802"/>
              <a:gd name="connsiteX4" fmla="*/ 3345248 w 3480826"/>
              <a:gd name="connsiteY4" fmla="*/ 135578 h 4876802"/>
              <a:gd name="connsiteX5" fmla="*/ 135578 w 3480826"/>
              <a:gd name="connsiteY5" fmla="*/ 135578 h 4876802"/>
              <a:gd name="connsiteX6" fmla="*/ 135578 w 3480826"/>
              <a:gd name="connsiteY6" fmla="*/ 4741224 h 4876802"/>
              <a:gd name="connsiteX7" fmla="*/ 3345248 w 3480826"/>
              <a:gd name="connsiteY7" fmla="*/ 4741224 h 4876802"/>
              <a:gd name="connsiteX8" fmla="*/ 3345248 w 3480826"/>
              <a:gd name="connsiteY8" fmla="*/ 4275356 h 4876802"/>
              <a:gd name="connsiteX9" fmla="*/ 3480826 w 3480826"/>
              <a:gd name="connsiteY9" fmla="*/ 4275356 h 4876802"/>
              <a:gd name="connsiteX10" fmla="*/ 3480826 w 3480826"/>
              <a:gd name="connsiteY10" fmla="*/ 4876802 h 4876802"/>
              <a:gd name="connsiteX11" fmla="*/ 0 w 3480826"/>
              <a:gd name="connsiteY11" fmla="*/ 4876802 h 4876802"/>
              <a:gd name="connsiteX12" fmla="*/ 0 w 3480826"/>
              <a:gd name="connsiteY12" fmla="*/ 0 h 4876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80826" h="4876802">
                <a:moveTo>
                  <a:pt x="0" y="0"/>
                </a:moveTo>
                <a:lnTo>
                  <a:pt x="3480826" y="0"/>
                </a:lnTo>
                <a:lnTo>
                  <a:pt x="3480826" y="606306"/>
                </a:lnTo>
                <a:lnTo>
                  <a:pt x="3345248" y="606306"/>
                </a:lnTo>
                <a:lnTo>
                  <a:pt x="3345248" y="135578"/>
                </a:lnTo>
                <a:lnTo>
                  <a:pt x="135578" y="135578"/>
                </a:lnTo>
                <a:lnTo>
                  <a:pt x="135578" y="4741224"/>
                </a:lnTo>
                <a:lnTo>
                  <a:pt x="3345248" y="4741224"/>
                </a:lnTo>
                <a:lnTo>
                  <a:pt x="3345248" y="4275356"/>
                </a:lnTo>
                <a:lnTo>
                  <a:pt x="3480826" y="4275356"/>
                </a:lnTo>
                <a:lnTo>
                  <a:pt x="3480826" y="4876802"/>
                </a:lnTo>
                <a:lnTo>
                  <a:pt x="0" y="4876802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22859" y="3188860"/>
            <a:ext cx="101264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>
                <a:solidFill>
                  <a:srgbClr val="31313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腰椎间盘突出症的预防和治疗</a:t>
            </a:r>
            <a:endParaRPr lang="zh-CN" altLang="en-US" sz="6000" dirty="0">
              <a:solidFill>
                <a:srgbClr val="31313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02539" y="1657866"/>
            <a:ext cx="176738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1500" dirty="0" smtClean="0">
                <a:solidFill>
                  <a:srgbClr val="31313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11500" dirty="0">
              <a:solidFill>
                <a:srgbClr val="31313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2365</Words>
  <Application>Microsoft Office PowerPoint</Application>
  <PresentationFormat>宽屏</PresentationFormat>
  <Paragraphs>150</Paragraphs>
  <Slides>24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5" baseType="lpstr">
      <vt:lpstr>Nexa Bold</vt:lpstr>
      <vt:lpstr>方正兰亭超细黑简体</vt:lpstr>
      <vt:lpstr>方正兰亭粗黑简体</vt:lpstr>
      <vt:lpstr>华文细黑</vt:lpstr>
      <vt:lpstr>宋体</vt:lpstr>
      <vt:lpstr>微软雅黑</vt:lpstr>
      <vt:lpstr>Arial</vt:lpstr>
      <vt:lpstr>Calibri</vt:lpstr>
      <vt:lpstr>Calibri Light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admin</cp:lastModifiedBy>
  <cp:revision>47</cp:revision>
  <dcterms:created xsi:type="dcterms:W3CDTF">2016-09-24T06:19:00Z</dcterms:created>
  <dcterms:modified xsi:type="dcterms:W3CDTF">2018-09-25T11:34:05Z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2052-10.1.0.6393</vt:lpwstr>
  </property>
</Properties>
</file>

<file path=docProps/thumbnail.jpeg>
</file>